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0" r:id="rId2"/>
    <p:sldMasterId id="2147483662" r:id="rId3"/>
  </p:sldMasterIdLst>
  <p:notesMasterIdLst>
    <p:notesMasterId r:id="rId55"/>
  </p:notesMasterIdLst>
  <p:sldIdLst>
    <p:sldId id="467" r:id="rId4"/>
    <p:sldId id="497" r:id="rId5"/>
    <p:sldId id="546" r:id="rId6"/>
    <p:sldId id="547" r:id="rId7"/>
    <p:sldId id="548" r:id="rId8"/>
    <p:sldId id="504" r:id="rId9"/>
    <p:sldId id="534" r:id="rId10"/>
    <p:sldId id="541" r:id="rId11"/>
    <p:sldId id="496" r:id="rId12"/>
    <p:sldId id="503" r:id="rId13"/>
    <p:sldId id="535" r:id="rId14"/>
    <p:sldId id="536" r:id="rId15"/>
    <p:sldId id="537" r:id="rId16"/>
    <p:sldId id="533" r:id="rId17"/>
    <p:sldId id="549" r:id="rId18"/>
    <p:sldId id="543" r:id="rId19"/>
    <p:sldId id="508" r:id="rId20"/>
    <p:sldId id="507" r:id="rId21"/>
    <p:sldId id="550" r:id="rId22"/>
    <p:sldId id="540" r:id="rId23"/>
    <p:sldId id="539" r:id="rId24"/>
    <p:sldId id="551" r:id="rId25"/>
    <p:sldId id="552" r:id="rId26"/>
    <p:sldId id="506" r:id="rId27"/>
    <p:sldId id="538" r:id="rId28"/>
    <p:sldId id="505" r:id="rId29"/>
    <p:sldId id="509" r:id="rId30"/>
    <p:sldId id="510" r:id="rId31"/>
    <p:sldId id="511" r:id="rId32"/>
    <p:sldId id="512" r:id="rId33"/>
    <p:sldId id="513" r:id="rId34"/>
    <p:sldId id="514" r:id="rId35"/>
    <p:sldId id="515" r:id="rId36"/>
    <p:sldId id="516" r:id="rId37"/>
    <p:sldId id="517" r:id="rId38"/>
    <p:sldId id="544" r:id="rId39"/>
    <p:sldId id="518" r:id="rId40"/>
    <p:sldId id="520" r:id="rId41"/>
    <p:sldId id="521" r:id="rId42"/>
    <p:sldId id="522" r:id="rId43"/>
    <p:sldId id="519" r:id="rId44"/>
    <p:sldId id="523" r:id="rId45"/>
    <p:sldId id="524" r:id="rId46"/>
    <p:sldId id="525" r:id="rId47"/>
    <p:sldId id="526" r:id="rId48"/>
    <p:sldId id="527" r:id="rId49"/>
    <p:sldId id="528" r:id="rId50"/>
    <p:sldId id="530" r:id="rId51"/>
    <p:sldId id="531" r:id="rId52"/>
    <p:sldId id="532" r:id="rId53"/>
    <p:sldId id="466" r:id="rId54"/>
  </p:sldIdLst>
  <p:sldSz cx="9144000" cy="6858000" type="screen4x3"/>
  <p:notesSz cx="9144000" cy="6858000"/>
  <p:defaultTextStyle>
    <a:defPPr>
      <a:defRPr lang="en-US"/>
    </a:defPPr>
    <a:lvl1pPr algn="l" rtl="0" eaLnBrk="0" fontAlgn="base" hangingPunct="0">
      <a:spcBef>
        <a:spcPct val="0"/>
      </a:spcBef>
      <a:spcAft>
        <a:spcPct val="0"/>
      </a:spcAft>
      <a:defRPr sz="2400" kern="1200">
        <a:solidFill>
          <a:schemeClr val="tx1"/>
        </a:solidFill>
        <a:latin typeface="Times New Roman"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charset="0"/>
        <a:ea typeface="+mn-ea"/>
        <a:cs typeface="+mn-cs"/>
      </a:defRPr>
    </a:lvl5pPr>
    <a:lvl6pPr marL="2286000" algn="l" defTabSz="457200" rtl="0" eaLnBrk="1" latinLnBrk="0" hangingPunct="1">
      <a:defRPr sz="2400" kern="1200">
        <a:solidFill>
          <a:schemeClr val="tx1"/>
        </a:solidFill>
        <a:latin typeface="Times New Roman" charset="0"/>
        <a:ea typeface="+mn-ea"/>
        <a:cs typeface="+mn-cs"/>
      </a:defRPr>
    </a:lvl6pPr>
    <a:lvl7pPr marL="2743200" algn="l" defTabSz="457200" rtl="0" eaLnBrk="1" latinLnBrk="0" hangingPunct="1">
      <a:defRPr sz="2400" kern="1200">
        <a:solidFill>
          <a:schemeClr val="tx1"/>
        </a:solidFill>
        <a:latin typeface="Times New Roman" charset="0"/>
        <a:ea typeface="+mn-ea"/>
        <a:cs typeface="+mn-cs"/>
      </a:defRPr>
    </a:lvl7pPr>
    <a:lvl8pPr marL="3200400" algn="l" defTabSz="457200" rtl="0" eaLnBrk="1" latinLnBrk="0" hangingPunct="1">
      <a:defRPr sz="2400" kern="1200">
        <a:solidFill>
          <a:schemeClr val="tx1"/>
        </a:solidFill>
        <a:latin typeface="Times New Roman" charset="0"/>
        <a:ea typeface="+mn-ea"/>
        <a:cs typeface="+mn-cs"/>
      </a:defRPr>
    </a:lvl8pPr>
    <a:lvl9pPr marL="3657600" algn="l" defTabSz="457200" rtl="0" eaLnBrk="1" latinLnBrk="0" hangingPunct="1">
      <a:defRPr sz="2400" kern="1200">
        <a:solidFill>
          <a:schemeClr val="tx1"/>
        </a:solidFill>
        <a:latin typeface="Times New Roman" charset="0"/>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666666"/>
    <a:srgbClr val="CCCCCC"/>
    <a:srgbClr val="999999"/>
    <a:srgbClr val="FFFFFF"/>
    <a:srgbClr val="F8F0E3"/>
    <a:srgbClr val="000000"/>
    <a:srgbClr val="0066CC"/>
    <a:srgbClr val="009900"/>
    <a:srgbClr val="66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ferSingleView="1">
    <p:restoredLeft sz="18025" autoAdjust="0"/>
    <p:restoredTop sz="86410" autoAdjust="0"/>
  </p:normalViewPr>
  <p:slideViewPr>
    <p:cSldViewPr>
      <p:cViewPr varScale="1">
        <p:scale>
          <a:sx n="76" d="100"/>
          <a:sy n="76" d="100"/>
        </p:scale>
        <p:origin x="1536" y="60"/>
      </p:cViewPr>
      <p:guideLst>
        <p:guide orient="horz" pos="2208"/>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p:cViewPr varScale="1">
        <p:scale>
          <a:sx n="115" d="100"/>
          <a:sy n="115" d="100"/>
        </p:scale>
        <p:origin x="2412" y="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notesMaster" Target="notesMasters/notesMaster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theme" Target="theme/theme1.xml"/><Relationship Id="rId5" Type="http://schemas.openxmlformats.org/officeDocument/2006/relationships/slide" Target="slides/slide2.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presProps" Target="presProps.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tableStyles" Target="tableStyles.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viewProps" Target="viewProps.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s>
</file>

<file path=ppt/media/image1.png>
</file>

<file path=ppt/media/image11.png>
</file>

<file path=ppt/media/image12.jp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97283" name="Rectangle 3"/>
          <p:cNvSpPr>
            <a:spLocks noGrp="1" noChangeArrowheads="1"/>
          </p:cNvSpPr>
          <p:nvPr>
            <p:ph type="dt" idx="1"/>
          </p:nvPr>
        </p:nvSpPr>
        <p:spPr bwMode="auto">
          <a:xfrm>
            <a:off x="518160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97284" name="Rectangle 4"/>
          <p:cNvSpPr>
            <a:spLocks noGrp="1" noRot="1" noChangeAspect="1" noChangeArrowheads="1" noTextEdit="1"/>
          </p:cNvSpPr>
          <p:nvPr>
            <p:ph type="sldImg" idx="2"/>
          </p:nvPr>
        </p:nvSpPr>
        <p:spPr bwMode="auto">
          <a:xfrm>
            <a:off x="2844800" y="533400"/>
            <a:ext cx="3454400" cy="2590800"/>
          </a:xfrm>
          <a:prstGeom prst="rect">
            <a:avLst/>
          </a:prstGeom>
          <a:noFill/>
          <a:ln w="9525">
            <a:solidFill>
              <a:srgbClr val="000000"/>
            </a:solidFill>
            <a:miter lim="800000"/>
            <a:headEnd/>
            <a:tailEnd/>
          </a:ln>
          <a:effectLst/>
        </p:spPr>
      </p:sp>
      <p:sp>
        <p:nvSpPr>
          <p:cNvPr id="97285" name="Rectangle 5"/>
          <p:cNvSpPr>
            <a:spLocks noGrp="1" noChangeArrowheads="1"/>
          </p:cNvSpPr>
          <p:nvPr>
            <p:ph type="body" sz="quarter" idx="3"/>
          </p:nvPr>
        </p:nvSpPr>
        <p:spPr bwMode="auto">
          <a:xfrm>
            <a:off x="1219200" y="3276600"/>
            <a:ext cx="6705600" cy="3048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7286" name="Rectangle 6"/>
          <p:cNvSpPr>
            <a:spLocks noGrp="1" noChangeArrowheads="1"/>
          </p:cNvSpPr>
          <p:nvPr>
            <p:ph type="ftr" sz="quarter" idx="4"/>
          </p:nvPr>
        </p:nvSpPr>
        <p:spPr bwMode="auto">
          <a:xfrm>
            <a:off x="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97287" name="Rectangle 7"/>
          <p:cNvSpPr>
            <a:spLocks noGrp="1" noChangeArrowheads="1"/>
          </p:cNvSpPr>
          <p:nvPr>
            <p:ph type="sldNum" sz="quarter" idx="5"/>
          </p:nvPr>
        </p:nvSpPr>
        <p:spPr bwMode="auto">
          <a:xfrm>
            <a:off x="518160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DD82E50F-2B6F-4A44-A8F5-450FA31D2C63}" type="slidenum">
              <a:rPr lang="en-US"/>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A6C62C-AF94-8B42-AF39-302D6D4E3459}" type="slidenum">
              <a:rPr lang="en-US"/>
              <a:pPr/>
              <a:t>1</a:t>
            </a:fld>
            <a:endParaRPr lang="en-US"/>
          </a:p>
        </p:txBody>
      </p:sp>
      <p:sp>
        <p:nvSpPr>
          <p:cNvPr id="4526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4526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B3ADA1-ADF1-0D4A-9B34-3B4FA223CF0D}" type="slidenum">
              <a:rPr lang="en-US"/>
              <a:pPr/>
              <a:t>10</a:t>
            </a:fld>
            <a:endParaRPr lang="en-US"/>
          </a:p>
        </p:txBody>
      </p:sp>
      <p:sp>
        <p:nvSpPr>
          <p:cNvPr id="51917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1917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r>
              <a:rPr lang="en-US" dirty="0"/>
              <a:t>Show helloworld</a:t>
            </a:r>
            <a:r>
              <a:rPr lang="en-US" baseline="0" dirty="0"/>
              <a:t>.cpp</a:t>
            </a:r>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EFD847A-FD4E-3048-A81D-B27CD3B9ED6E}" type="slidenum">
              <a:rPr lang="en-US"/>
              <a:pPr/>
              <a:t>14</a:t>
            </a:fld>
            <a:endParaRPr lang="en-US"/>
          </a:p>
        </p:txBody>
      </p:sp>
      <p:sp>
        <p:nvSpPr>
          <p:cNvPr id="7075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075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p:cNvSpPr>
            <a:spLocks noGrp="1" noChangeArrowheads="1"/>
          </p:cNvSpPr>
          <p:nvPr>
            <p:ph type="sldNum" sz="quarter" idx="5"/>
          </p:nvPr>
        </p:nvSpPr>
        <p:spPr>
          <a:noFill/>
        </p:spPr>
        <p:txBody>
          <a:bodyPr/>
          <a:lstStyle/>
          <a:p>
            <a:fld id="{4E691F1E-78DC-324D-8795-1C751EC9FD9A}" type="slidenum">
              <a:rPr lang="en-US">
                <a:solidFill>
                  <a:prstClr val="black"/>
                </a:solidFill>
              </a:rPr>
              <a:pPr/>
              <a:t>17</a:t>
            </a:fld>
            <a:endParaRPr lang="en-US">
              <a:solidFill>
                <a:prstClr val="black"/>
              </a:solidFill>
            </a:endParaRPr>
          </a:p>
        </p:txBody>
      </p:sp>
      <p:sp>
        <p:nvSpPr>
          <p:cNvPr id="31747" name="Rectangle 2"/>
          <p:cNvSpPr>
            <a:spLocks noGrp="1" noRot="1" noChangeAspect="1" noChangeArrowheads="1"/>
          </p:cNvSpPr>
          <p:nvPr>
            <p:ph type="sldImg"/>
          </p:nvPr>
        </p:nvSpPr>
        <p:spPr>
          <a:xfrm>
            <a:off x="2846388" y="533400"/>
            <a:ext cx="3454400" cy="2590800"/>
          </a:xfrm>
          <a:solidFill>
            <a:srgbClr val="FFFFFF"/>
          </a:solidFill>
          <a:ln/>
        </p:spPr>
      </p:sp>
      <p:sp>
        <p:nvSpPr>
          <p:cNvPr id="31748"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7"/>
          <p:cNvSpPr>
            <a:spLocks noGrp="1" noChangeArrowheads="1"/>
          </p:cNvSpPr>
          <p:nvPr>
            <p:ph type="sldNum" sz="quarter" idx="5"/>
          </p:nvPr>
        </p:nvSpPr>
        <p:spPr>
          <a:noFill/>
        </p:spPr>
        <p:txBody>
          <a:bodyPr/>
          <a:lstStyle/>
          <a:p>
            <a:fld id="{C2B05D85-56F0-5646-90D3-708651C36D1B}" type="slidenum">
              <a:rPr lang="en-US">
                <a:solidFill>
                  <a:prstClr val="black"/>
                </a:solidFill>
              </a:rPr>
              <a:pPr/>
              <a:t>18</a:t>
            </a:fld>
            <a:endParaRPr lang="en-US">
              <a:solidFill>
                <a:prstClr val="black"/>
              </a:solidFill>
            </a:endParaRPr>
          </a:p>
        </p:txBody>
      </p:sp>
      <p:sp>
        <p:nvSpPr>
          <p:cNvPr id="29699" name="Rectangle 2"/>
          <p:cNvSpPr>
            <a:spLocks noGrp="1" noRot="1" noChangeAspect="1" noChangeArrowheads="1"/>
          </p:cNvSpPr>
          <p:nvPr>
            <p:ph type="sldImg"/>
          </p:nvPr>
        </p:nvSpPr>
        <p:spPr>
          <a:xfrm>
            <a:off x="2846388" y="533400"/>
            <a:ext cx="3454400" cy="2590800"/>
          </a:xfrm>
          <a:solidFill>
            <a:srgbClr val="FFFFFF"/>
          </a:solidFill>
          <a:ln/>
        </p:spPr>
      </p:sp>
      <p:sp>
        <p:nvSpPr>
          <p:cNvPr id="29700"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7"/>
          <p:cNvSpPr>
            <a:spLocks noGrp="1" noChangeArrowheads="1"/>
          </p:cNvSpPr>
          <p:nvPr>
            <p:ph type="sldNum" sz="quarter" idx="5"/>
          </p:nvPr>
        </p:nvSpPr>
        <p:spPr>
          <a:noFill/>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C2B05D85-56F0-5646-90D3-708651C36D1B}"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29699" name="Rectangle 2"/>
          <p:cNvSpPr>
            <a:spLocks noGrp="1" noRot="1" noChangeAspect="1" noChangeArrowheads="1"/>
          </p:cNvSpPr>
          <p:nvPr>
            <p:ph type="sldImg"/>
          </p:nvPr>
        </p:nvSpPr>
        <p:spPr>
          <a:xfrm>
            <a:off x="2846388" y="533400"/>
            <a:ext cx="3454400" cy="2590800"/>
          </a:xfrm>
          <a:solidFill>
            <a:srgbClr val="FFFFFF"/>
          </a:solidFill>
          <a:ln/>
        </p:spPr>
      </p:sp>
      <p:sp>
        <p:nvSpPr>
          <p:cNvPr id="29700"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extLst>
      <p:ext uri="{BB962C8B-B14F-4D97-AF65-F5344CB8AC3E}">
        <p14:creationId xmlns:p14="http://schemas.microsoft.com/office/powerpoint/2010/main" val="26529702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7"/>
          <p:cNvSpPr>
            <a:spLocks noGrp="1" noChangeArrowheads="1"/>
          </p:cNvSpPr>
          <p:nvPr>
            <p:ph type="sldNum" sz="quarter" idx="5"/>
          </p:nvPr>
        </p:nvSpPr>
        <p:spPr>
          <a:noFill/>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C2B05D85-56F0-5646-90D3-708651C36D1B}"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29699" name="Rectangle 2"/>
          <p:cNvSpPr>
            <a:spLocks noGrp="1" noRot="1" noChangeAspect="1" noChangeArrowheads="1"/>
          </p:cNvSpPr>
          <p:nvPr>
            <p:ph type="sldImg"/>
          </p:nvPr>
        </p:nvSpPr>
        <p:spPr>
          <a:xfrm>
            <a:off x="2846388" y="533400"/>
            <a:ext cx="3454400" cy="2590800"/>
          </a:xfrm>
          <a:solidFill>
            <a:srgbClr val="FFFFFF"/>
          </a:solidFill>
          <a:ln/>
        </p:spPr>
      </p:sp>
      <p:sp>
        <p:nvSpPr>
          <p:cNvPr id="29700"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extLst>
      <p:ext uri="{BB962C8B-B14F-4D97-AF65-F5344CB8AC3E}">
        <p14:creationId xmlns:p14="http://schemas.microsoft.com/office/powerpoint/2010/main" val="34383007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7"/>
          <p:cNvSpPr>
            <a:spLocks noGrp="1" noChangeArrowheads="1"/>
          </p:cNvSpPr>
          <p:nvPr>
            <p:ph type="sldNum" sz="quarter" idx="5"/>
          </p:nvPr>
        </p:nvSpPr>
        <p:spPr>
          <a:noFill/>
        </p:spPr>
        <p:txBody>
          <a:bodyPr/>
          <a:lstStyle/>
          <a:p>
            <a:fld id="{C6A026A9-9D90-DF4D-8163-17423B439EDC}" type="slidenum">
              <a:rPr lang="en-US">
                <a:solidFill>
                  <a:prstClr val="black"/>
                </a:solidFill>
              </a:rPr>
              <a:pPr/>
              <a:t>24</a:t>
            </a:fld>
            <a:endParaRPr lang="en-US">
              <a:solidFill>
                <a:prstClr val="black"/>
              </a:solidFill>
            </a:endParaRPr>
          </a:p>
        </p:txBody>
      </p:sp>
      <p:sp>
        <p:nvSpPr>
          <p:cNvPr id="27651" name="Rectangle 2"/>
          <p:cNvSpPr>
            <a:spLocks noGrp="1" noRot="1" noChangeAspect="1" noChangeArrowheads="1"/>
          </p:cNvSpPr>
          <p:nvPr>
            <p:ph type="sldImg"/>
          </p:nvPr>
        </p:nvSpPr>
        <p:spPr>
          <a:xfrm>
            <a:off x="2846388" y="533400"/>
            <a:ext cx="3454400" cy="2590800"/>
          </a:xfrm>
          <a:solidFill>
            <a:srgbClr val="FFFFFF"/>
          </a:solidFill>
          <a:ln/>
        </p:spPr>
      </p:sp>
      <p:sp>
        <p:nvSpPr>
          <p:cNvPr id="27652"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395DE99D-492F-9545-9054-5D72F5152811}" type="slidenum">
              <a:rPr lang="en-US">
                <a:solidFill>
                  <a:prstClr val="black"/>
                </a:solidFill>
              </a:rPr>
              <a:pPr/>
              <a:t>26</a:t>
            </a:fld>
            <a:endParaRPr lang="en-US">
              <a:solidFill>
                <a:prstClr val="black"/>
              </a:solidFill>
            </a:endParaRPr>
          </a:p>
        </p:txBody>
      </p:sp>
      <p:sp>
        <p:nvSpPr>
          <p:cNvPr id="25603" name="Rectangle 2"/>
          <p:cNvSpPr>
            <a:spLocks noGrp="1" noRot="1" noChangeAspect="1" noChangeArrowheads="1"/>
          </p:cNvSpPr>
          <p:nvPr>
            <p:ph type="sldImg"/>
          </p:nvPr>
        </p:nvSpPr>
        <p:spPr>
          <a:xfrm>
            <a:off x="2846388" y="533400"/>
            <a:ext cx="3454400" cy="2590800"/>
          </a:xfrm>
          <a:solidFill>
            <a:srgbClr val="FFFFFF"/>
          </a:solidFill>
          <a:ln/>
        </p:spPr>
      </p:sp>
      <p:sp>
        <p:nvSpPr>
          <p:cNvPr id="25604"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p:spPr>
        <p:txBody>
          <a:bodyPr/>
          <a:lstStyle/>
          <a:p>
            <a:fld id="{4A99C5D1-22D5-2E4A-89E3-1F1EFCF272F5}" type="slidenum">
              <a:rPr lang="en-US">
                <a:solidFill>
                  <a:prstClr val="black"/>
                </a:solidFill>
              </a:rPr>
              <a:pPr/>
              <a:t>27</a:t>
            </a:fld>
            <a:endParaRPr lang="en-US">
              <a:solidFill>
                <a:prstClr val="black"/>
              </a:solidFill>
            </a:endParaRPr>
          </a:p>
        </p:txBody>
      </p:sp>
      <p:sp>
        <p:nvSpPr>
          <p:cNvPr id="33795" name="Rectangle 2"/>
          <p:cNvSpPr>
            <a:spLocks noGrp="1" noRot="1" noChangeAspect="1" noChangeArrowheads="1"/>
          </p:cNvSpPr>
          <p:nvPr>
            <p:ph type="sldImg"/>
          </p:nvPr>
        </p:nvSpPr>
        <p:spPr>
          <a:xfrm>
            <a:off x="2846388" y="533400"/>
            <a:ext cx="3454400" cy="2590800"/>
          </a:xfrm>
          <a:solidFill>
            <a:srgbClr val="FFFFFF"/>
          </a:solidFill>
          <a:ln/>
        </p:spPr>
      </p:sp>
      <p:sp>
        <p:nvSpPr>
          <p:cNvPr id="33796"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p:cNvSpPr>
            <a:spLocks noGrp="1" noChangeArrowheads="1"/>
          </p:cNvSpPr>
          <p:nvPr>
            <p:ph type="sldNum" sz="quarter" idx="5"/>
          </p:nvPr>
        </p:nvSpPr>
        <p:spPr>
          <a:noFill/>
        </p:spPr>
        <p:txBody>
          <a:bodyPr/>
          <a:lstStyle/>
          <a:p>
            <a:fld id="{A7BA1F0F-0CDA-834B-98B4-042BAE94A9DC}" type="slidenum">
              <a:rPr lang="en-US">
                <a:solidFill>
                  <a:prstClr val="black"/>
                </a:solidFill>
              </a:rPr>
              <a:pPr/>
              <a:t>28</a:t>
            </a:fld>
            <a:endParaRPr lang="en-US">
              <a:solidFill>
                <a:prstClr val="black"/>
              </a:solidFill>
            </a:endParaRPr>
          </a:p>
        </p:txBody>
      </p:sp>
      <p:sp>
        <p:nvSpPr>
          <p:cNvPr id="35843" name="Rectangle 2"/>
          <p:cNvSpPr>
            <a:spLocks noGrp="1" noRot="1" noChangeAspect="1" noChangeArrowheads="1"/>
          </p:cNvSpPr>
          <p:nvPr>
            <p:ph type="sldImg"/>
          </p:nvPr>
        </p:nvSpPr>
        <p:spPr>
          <a:xfrm>
            <a:off x="2846388" y="533400"/>
            <a:ext cx="3454400" cy="2590800"/>
          </a:xfrm>
          <a:solidFill>
            <a:srgbClr val="FFFFFF"/>
          </a:solidFill>
          <a:ln/>
        </p:spPr>
      </p:sp>
      <p:sp>
        <p:nvSpPr>
          <p:cNvPr id="35844"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8999020-B8E8-984C-ADFD-484E43E193D4}" type="slidenum">
              <a:rPr lang="en-US"/>
              <a:pPr/>
              <a:t>2</a:t>
            </a:fld>
            <a:endParaRPr lang="en-US"/>
          </a:p>
        </p:txBody>
      </p:sp>
      <p:sp>
        <p:nvSpPr>
          <p:cNvPr id="5355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355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p>
            <a:fld id="{33E30013-EFB8-F04E-9ACF-891BA37EB38C}" type="slidenum">
              <a:rPr lang="en-US">
                <a:solidFill>
                  <a:prstClr val="black"/>
                </a:solidFill>
              </a:rPr>
              <a:pPr/>
              <a:t>29</a:t>
            </a:fld>
            <a:endParaRPr lang="en-US">
              <a:solidFill>
                <a:prstClr val="black"/>
              </a:solidFill>
            </a:endParaRPr>
          </a:p>
        </p:txBody>
      </p:sp>
      <p:sp>
        <p:nvSpPr>
          <p:cNvPr id="37891" name="Rectangle 2"/>
          <p:cNvSpPr>
            <a:spLocks noGrp="1" noRot="1" noChangeAspect="1" noChangeArrowheads="1"/>
          </p:cNvSpPr>
          <p:nvPr>
            <p:ph type="sldImg"/>
          </p:nvPr>
        </p:nvSpPr>
        <p:spPr>
          <a:xfrm>
            <a:off x="2846388" y="533400"/>
            <a:ext cx="3454400" cy="2590800"/>
          </a:xfrm>
          <a:solidFill>
            <a:srgbClr val="FFFFFF"/>
          </a:solidFill>
          <a:ln/>
        </p:spPr>
      </p:sp>
      <p:sp>
        <p:nvSpPr>
          <p:cNvPr id="37892"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7"/>
          <p:cNvSpPr>
            <a:spLocks noGrp="1" noChangeArrowheads="1"/>
          </p:cNvSpPr>
          <p:nvPr>
            <p:ph type="sldNum" sz="quarter" idx="5"/>
          </p:nvPr>
        </p:nvSpPr>
        <p:spPr>
          <a:noFill/>
        </p:spPr>
        <p:txBody>
          <a:bodyPr/>
          <a:lstStyle/>
          <a:p>
            <a:fld id="{3166FEEA-7D0D-0748-B6E5-B776A146EBB6}" type="slidenum">
              <a:rPr lang="en-US">
                <a:solidFill>
                  <a:prstClr val="black"/>
                </a:solidFill>
              </a:rPr>
              <a:pPr/>
              <a:t>30</a:t>
            </a:fld>
            <a:endParaRPr lang="en-US">
              <a:solidFill>
                <a:prstClr val="black"/>
              </a:solidFill>
            </a:endParaRPr>
          </a:p>
        </p:txBody>
      </p:sp>
      <p:sp>
        <p:nvSpPr>
          <p:cNvPr id="39939" name="Rectangle 2"/>
          <p:cNvSpPr>
            <a:spLocks noGrp="1" noRot="1" noChangeAspect="1" noChangeArrowheads="1"/>
          </p:cNvSpPr>
          <p:nvPr>
            <p:ph type="sldImg"/>
          </p:nvPr>
        </p:nvSpPr>
        <p:spPr>
          <a:xfrm>
            <a:off x="2846388" y="533400"/>
            <a:ext cx="3454400" cy="2590800"/>
          </a:xfrm>
          <a:solidFill>
            <a:srgbClr val="FFFFFF"/>
          </a:solidFill>
          <a:ln/>
        </p:spPr>
      </p:sp>
      <p:sp>
        <p:nvSpPr>
          <p:cNvPr id="39940"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p:spPr>
        <p:txBody>
          <a:bodyPr/>
          <a:lstStyle/>
          <a:p>
            <a:fld id="{17386882-4AFD-F643-820A-85CF6BE05BE7}" type="slidenum">
              <a:rPr lang="en-US">
                <a:solidFill>
                  <a:prstClr val="black"/>
                </a:solidFill>
              </a:rPr>
              <a:pPr/>
              <a:t>31</a:t>
            </a:fld>
            <a:endParaRPr lang="en-US">
              <a:solidFill>
                <a:prstClr val="black"/>
              </a:solidFill>
            </a:endParaRPr>
          </a:p>
        </p:txBody>
      </p:sp>
      <p:sp>
        <p:nvSpPr>
          <p:cNvPr id="41987" name="Rectangle 2"/>
          <p:cNvSpPr>
            <a:spLocks noGrp="1" noRot="1" noChangeAspect="1" noChangeArrowheads="1"/>
          </p:cNvSpPr>
          <p:nvPr>
            <p:ph type="sldImg"/>
          </p:nvPr>
        </p:nvSpPr>
        <p:spPr>
          <a:xfrm>
            <a:off x="2846388" y="533400"/>
            <a:ext cx="3454400" cy="2590800"/>
          </a:xfrm>
          <a:solidFill>
            <a:srgbClr val="FFFFFF"/>
          </a:solidFill>
          <a:ln/>
        </p:spPr>
      </p:sp>
      <p:sp>
        <p:nvSpPr>
          <p:cNvPr id="41988"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BE94AE91-F680-9E4F-B9E5-3073F104142A}" type="slidenum">
              <a:rPr lang="en-US">
                <a:solidFill>
                  <a:prstClr val="black"/>
                </a:solidFill>
              </a:rPr>
              <a:pPr/>
              <a:t>32</a:t>
            </a:fld>
            <a:endParaRPr lang="en-US">
              <a:solidFill>
                <a:prstClr val="black"/>
              </a:solidFill>
            </a:endParaRPr>
          </a:p>
        </p:txBody>
      </p:sp>
      <p:sp>
        <p:nvSpPr>
          <p:cNvPr id="44035" name="Rectangle 2"/>
          <p:cNvSpPr>
            <a:spLocks noGrp="1" noRot="1" noChangeAspect="1" noChangeArrowheads="1"/>
          </p:cNvSpPr>
          <p:nvPr>
            <p:ph type="sldImg"/>
          </p:nvPr>
        </p:nvSpPr>
        <p:spPr>
          <a:xfrm>
            <a:off x="2846388" y="533400"/>
            <a:ext cx="3454400" cy="2590800"/>
          </a:xfrm>
          <a:solidFill>
            <a:srgbClr val="FFFFFF"/>
          </a:solidFill>
          <a:ln/>
        </p:spPr>
      </p:sp>
      <p:sp>
        <p:nvSpPr>
          <p:cNvPr id="44036"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p:spPr>
        <p:txBody>
          <a:bodyPr/>
          <a:lstStyle/>
          <a:p>
            <a:fld id="{8465C1A8-5DE9-0444-9D32-642DA24058DC}" type="slidenum">
              <a:rPr lang="en-US">
                <a:solidFill>
                  <a:prstClr val="black"/>
                </a:solidFill>
              </a:rPr>
              <a:pPr/>
              <a:t>33</a:t>
            </a:fld>
            <a:endParaRPr lang="en-US">
              <a:solidFill>
                <a:prstClr val="black"/>
              </a:solidFill>
            </a:endParaRPr>
          </a:p>
        </p:txBody>
      </p:sp>
      <p:sp>
        <p:nvSpPr>
          <p:cNvPr id="46083" name="Rectangle 2"/>
          <p:cNvSpPr>
            <a:spLocks noGrp="1" noRot="1" noChangeAspect="1" noChangeArrowheads="1"/>
          </p:cNvSpPr>
          <p:nvPr>
            <p:ph type="sldImg"/>
          </p:nvPr>
        </p:nvSpPr>
        <p:spPr>
          <a:xfrm>
            <a:off x="2846388" y="533400"/>
            <a:ext cx="3454400" cy="2590800"/>
          </a:xfrm>
          <a:solidFill>
            <a:srgbClr val="FFFFFF"/>
          </a:solidFill>
          <a:ln/>
        </p:spPr>
      </p:sp>
      <p:sp>
        <p:nvSpPr>
          <p:cNvPr id="46084"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a:noFill/>
        </p:spPr>
        <p:txBody>
          <a:bodyPr/>
          <a:lstStyle/>
          <a:p>
            <a:fld id="{086FF6CA-B6E0-D14B-BDAB-95E90123FC1C}" type="slidenum">
              <a:rPr lang="en-US">
                <a:solidFill>
                  <a:prstClr val="black"/>
                </a:solidFill>
              </a:rPr>
              <a:pPr/>
              <a:t>34</a:t>
            </a:fld>
            <a:endParaRPr lang="en-US">
              <a:solidFill>
                <a:prstClr val="black"/>
              </a:solidFill>
            </a:endParaRPr>
          </a:p>
        </p:txBody>
      </p:sp>
      <p:sp>
        <p:nvSpPr>
          <p:cNvPr id="48131" name="Rectangle 2"/>
          <p:cNvSpPr>
            <a:spLocks noGrp="1" noRot="1" noChangeAspect="1" noChangeArrowheads="1"/>
          </p:cNvSpPr>
          <p:nvPr>
            <p:ph type="sldImg"/>
          </p:nvPr>
        </p:nvSpPr>
        <p:spPr>
          <a:xfrm>
            <a:off x="2846388" y="533400"/>
            <a:ext cx="3454400" cy="2590800"/>
          </a:xfrm>
          <a:solidFill>
            <a:srgbClr val="FFFFFF"/>
          </a:solidFill>
          <a:ln/>
        </p:spPr>
      </p:sp>
      <p:sp>
        <p:nvSpPr>
          <p:cNvPr id="48132"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p:spPr>
        <p:txBody>
          <a:bodyPr/>
          <a:lstStyle/>
          <a:p>
            <a:fld id="{0F31C417-5AB5-A543-A634-9D7800EC6AE2}" type="slidenum">
              <a:rPr lang="en-US">
                <a:solidFill>
                  <a:prstClr val="black"/>
                </a:solidFill>
              </a:rPr>
              <a:pPr/>
              <a:t>35</a:t>
            </a:fld>
            <a:endParaRPr lang="en-US">
              <a:solidFill>
                <a:prstClr val="black"/>
              </a:solidFill>
            </a:endParaRPr>
          </a:p>
        </p:txBody>
      </p:sp>
      <p:sp>
        <p:nvSpPr>
          <p:cNvPr id="50179" name="Rectangle 2"/>
          <p:cNvSpPr>
            <a:spLocks noGrp="1" noRot="1" noChangeAspect="1" noChangeArrowheads="1"/>
          </p:cNvSpPr>
          <p:nvPr>
            <p:ph type="sldImg"/>
          </p:nvPr>
        </p:nvSpPr>
        <p:spPr>
          <a:xfrm>
            <a:off x="2846388" y="533400"/>
            <a:ext cx="3454400" cy="2590800"/>
          </a:xfrm>
          <a:solidFill>
            <a:srgbClr val="FFFFFF"/>
          </a:solidFill>
          <a:ln/>
        </p:spPr>
      </p:sp>
      <p:sp>
        <p:nvSpPr>
          <p:cNvPr id="50180"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9BACB1DE-7188-8C49-97F6-B148E76135BE}" type="slidenum">
              <a:rPr lang="en-US">
                <a:solidFill>
                  <a:prstClr val="black"/>
                </a:solidFill>
              </a:rPr>
              <a:pPr/>
              <a:t>37</a:t>
            </a:fld>
            <a:endParaRPr lang="en-US">
              <a:solidFill>
                <a:prstClr val="black"/>
              </a:solidFill>
            </a:endParaRPr>
          </a:p>
        </p:txBody>
      </p:sp>
      <p:sp>
        <p:nvSpPr>
          <p:cNvPr id="52227" name="Rectangle 2"/>
          <p:cNvSpPr>
            <a:spLocks noGrp="1" noRot="1" noChangeAspect="1" noChangeArrowheads="1"/>
          </p:cNvSpPr>
          <p:nvPr>
            <p:ph type="sldImg"/>
          </p:nvPr>
        </p:nvSpPr>
        <p:spPr>
          <a:xfrm>
            <a:off x="2846388" y="533400"/>
            <a:ext cx="3454400" cy="2590800"/>
          </a:xfrm>
          <a:solidFill>
            <a:srgbClr val="FFFFFF"/>
          </a:solidFill>
          <a:ln/>
        </p:spPr>
      </p:sp>
      <p:sp>
        <p:nvSpPr>
          <p:cNvPr id="52228"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p:cNvSpPr>
            <a:spLocks noGrp="1" noChangeArrowheads="1"/>
          </p:cNvSpPr>
          <p:nvPr>
            <p:ph type="sldNum" sz="quarter" idx="5"/>
          </p:nvPr>
        </p:nvSpPr>
        <p:spPr>
          <a:noFill/>
        </p:spPr>
        <p:txBody>
          <a:bodyPr/>
          <a:lstStyle/>
          <a:p>
            <a:fld id="{38DE8BED-9BD4-4E41-B8DE-FD888BDCC192}" type="slidenum">
              <a:rPr lang="en-US">
                <a:solidFill>
                  <a:prstClr val="black"/>
                </a:solidFill>
              </a:rPr>
              <a:pPr/>
              <a:t>38</a:t>
            </a:fld>
            <a:endParaRPr lang="en-US">
              <a:solidFill>
                <a:prstClr val="black"/>
              </a:solidFill>
            </a:endParaRPr>
          </a:p>
        </p:txBody>
      </p:sp>
      <p:sp>
        <p:nvSpPr>
          <p:cNvPr id="35843" name="Rectangle 2"/>
          <p:cNvSpPr>
            <a:spLocks noGrp="1" noRot="1" noChangeAspect="1" noChangeArrowheads="1"/>
          </p:cNvSpPr>
          <p:nvPr>
            <p:ph type="sldImg"/>
          </p:nvPr>
        </p:nvSpPr>
        <p:spPr>
          <a:xfrm>
            <a:off x="2844800" y="533400"/>
            <a:ext cx="3454400" cy="2590800"/>
          </a:xfrm>
          <a:solidFill>
            <a:srgbClr val="FFFFFF"/>
          </a:solidFill>
          <a:ln/>
        </p:spPr>
      </p:sp>
      <p:sp>
        <p:nvSpPr>
          <p:cNvPr id="35844"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p>
            <a:fld id="{70B0536A-8E1C-F445-9F4F-2312D45A9E62}" type="slidenum">
              <a:rPr lang="en-US">
                <a:solidFill>
                  <a:prstClr val="black"/>
                </a:solidFill>
              </a:rPr>
              <a:pPr/>
              <a:t>39</a:t>
            </a:fld>
            <a:endParaRPr lang="en-US">
              <a:solidFill>
                <a:prstClr val="black"/>
              </a:solidFill>
            </a:endParaRPr>
          </a:p>
        </p:txBody>
      </p:sp>
      <p:sp>
        <p:nvSpPr>
          <p:cNvPr id="37891" name="Rectangle 2"/>
          <p:cNvSpPr>
            <a:spLocks noGrp="1" noRot="1" noChangeAspect="1" noChangeArrowheads="1"/>
          </p:cNvSpPr>
          <p:nvPr>
            <p:ph type="sldImg"/>
          </p:nvPr>
        </p:nvSpPr>
        <p:spPr>
          <a:xfrm>
            <a:off x="2844800" y="533400"/>
            <a:ext cx="3454400" cy="2590800"/>
          </a:xfrm>
          <a:solidFill>
            <a:srgbClr val="FFFFFF"/>
          </a:solidFill>
          <a:ln/>
        </p:spPr>
      </p:sp>
      <p:sp>
        <p:nvSpPr>
          <p:cNvPr id="37892"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844800" y="533400"/>
            <a:ext cx="3454400" cy="25908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D82E50F-2B6F-4A44-A8F5-450FA31D2C63}" type="slidenum">
              <a:rPr lang="en-US" smtClean="0"/>
              <a:pPr/>
              <a:t>3</a:t>
            </a:fld>
            <a:endParaRPr lang="en-US"/>
          </a:p>
        </p:txBody>
      </p:sp>
    </p:spTree>
    <p:extLst>
      <p:ext uri="{BB962C8B-B14F-4D97-AF65-F5344CB8AC3E}">
        <p14:creationId xmlns:p14="http://schemas.microsoft.com/office/powerpoint/2010/main" val="26260475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7"/>
          <p:cNvSpPr>
            <a:spLocks noGrp="1" noChangeArrowheads="1"/>
          </p:cNvSpPr>
          <p:nvPr>
            <p:ph type="sldNum" sz="quarter" idx="5"/>
          </p:nvPr>
        </p:nvSpPr>
        <p:spPr>
          <a:noFill/>
        </p:spPr>
        <p:txBody>
          <a:bodyPr/>
          <a:lstStyle/>
          <a:p>
            <a:fld id="{E0094BC2-5566-E141-8A96-2705AB204171}" type="slidenum">
              <a:rPr lang="en-US">
                <a:solidFill>
                  <a:prstClr val="black"/>
                </a:solidFill>
              </a:rPr>
              <a:pPr/>
              <a:t>40</a:t>
            </a:fld>
            <a:endParaRPr lang="en-US">
              <a:solidFill>
                <a:prstClr val="black"/>
              </a:solidFill>
            </a:endParaRPr>
          </a:p>
        </p:txBody>
      </p:sp>
      <p:sp>
        <p:nvSpPr>
          <p:cNvPr id="39939" name="Rectangle 2"/>
          <p:cNvSpPr>
            <a:spLocks noGrp="1" noRot="1" noChangeAspect="1" noChangeArrowheads="1"/>
          </p:cNvSpPr>
          <p:nvPr>
            <p:ph type="sldImg"/>
          </p:nvPr>
        </p:nvSpPr>
        <p:spPr>
          <a:xfrm>
            <a:off x="2844800" y="533400"/>
            <a:ext cx="3454400" cy="2590800"/>
          </a:xfrm>
          <a:solidFill>
            <a:srgbClr val="FFFFFF"/>
          </a:solidFill>
          <a:ln/>
        </p:spPr>
      </p:sp>
      <p:sp>
        <p:nvSpPr>
          <p:cNvPr id="39940"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p:cNvSpPr>
            <a:spLocks noGrp="1" noChangeArrowheads="1"/>
          </p:cNvSpPr>
          <p:nvPr>
            <p:ph type="sldNum" sz="quarter" idx="5"/>
          </p:nvPr>
        </p:nvSpPr>
        <p:spPr>
          <a:noFill/>
        </p:spPr>
        <p:txBody>
          <a:bodyPr/>
          <a:lstStyle/>
          <a:p>
            <a:fld id="{D1A8EC25-D167-634C-B67E-50C7686B4EB8}" type="slidenum">
              <a:rPr lang="en-US">
                <a:solidFill>
                  <a:prstClr val="black"/>
                </a:solidFill>
              </a:rPr>
              <a:pPr/>
              <a:t>41</a:t>
            </a:fld>
            <a:endParaRPr lang="en-US">
              <a:solidFill>
                <a:prstClr val="black"/>
              </a:solidFill>
            </a:endParaRPr>
          </a:p>
        </p:txBody>
      </p:sp>
      <p:sp>
        <p:nvSpPr>
          <p:cNvPr id="31747" name="Rectangle 2"/>
          <p:cNvSpPr>
            <a:spLocks noGrp="1" noRot="1" noChangeAspect="1" noChangeArrowheads="1"/>
          </p:cNvSpPr>
          <p:nvPr>
            <p:ph type="sldImg"/>
          </p:nvPr>
        </p:nvSpPr>
        <p:spPr>
          <a:xfrm>
            <a:off x="2844800" y="533400"/>
            <a:ext cx="3454400" cy="2590800"/>
          </a:xfrm>
          <a:solidFill>
            <a:srgbClr val="FFFFFF"/>
          </a:solidFill>
          <a:ln/>
        </p:spPr>
      </p:sp>
      <p:sp>
        <p:nvSpPr>
          <p:cNvPr id="31748"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p:spPr>
        <p:txBody>
          <a:bodyPr/>
          <a:lstStyle/>
          <a:p>
            <a:fld id="{5F673D01-D89F-DE41-872E-233A8019C9DA}" type="slidenum">
              <a:rPr lang="en-US">
                <a:solidFill>
                  <a:prstClr val="black"/>
                </a:solidFill>
              </a:rPr>
              <a:pPr/>
              <a:t>42</a:t>
            </a:fld>
            <a:endParaRPr lang="en-US">
              <a:solidFill>
                <a:prstClr val="black"/>
              </a:solidFill>
            </a:endParaRPr>
          </a:p>
        </p:txBody>
      </p:sp>
      <p:sp>
        <p:nvSpPr>
          <p:cNvPr id="41987" name="Rectangle 2"/>
          <p:cNvSpPr>
            <a:spLocks noGrp="1" noRot="1" noChangeAspect="1" noChangeArrowheads="1"/>
          </p:cNvSpPr>
          <p:nvPr>
            <p:ph type="sldImg"/>
          </p:nvPr>
        </p:nvSpPr>
        <p:spPr>
          <a:xfrm>
            <a:off x="2844800" y="533400"/>
            <a:ext cx="3454400" cy="2590800"/>
          </a:xfrm>
          <a:solidFill>
            <a:srgbClr val="FFFFFF"/>
          </a:solidFill>
          <a:ln/>
        </p:spPr>
      </p:sp>
      <p:sp>
        <p:nvSpPr>
          <p:cNvPr id="41988"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DC44B035-0B4F-7A4E-9F45-33F6107274B1}" type="slidenum">
              <a:rPr lang="en-US">
                <a:solidFill>
                  <a:prstClr val="black"/>
                </a:solidFill>
              </a:rPr>
              <a:pPr/>
              <a:t>43</a:t>
            </a:fld>
            <a:endParaRPr lang="en-US">
              <a:solidFill>
                <a:prstClr val="black"/>
              </a:solidFill>
            </a:endParaRPr>
          </a:p>
        </p:txBody>
      </p:sp>
      <p:sp>
        <p:nvSpPr>
          <p:cNvPr id="44035" name="Rectangle 2"/>
          <p:cNvSpPr>
            <a:spLocks noGrp="1" noRot="1" noChangeAspect="1" noChangeArrowheads="1"/>
          </p:cNvSpPr>
          <p:nvPr>
            <p:ph type="sldImg"/>
          </p:nvPr>
        </p:nvSpPr>
        <p:spPr>
          <a:xfrm>
            <a:off x="2844800" y="533400"/>
            <a:ext cx="3454400" cy="2590800"/>
          </a:xfrm>
          <a:solidFill>
            <a:srgbClr val="FFFFFF"/>
          </a:solidFill>
          <a:ln/>
        </p:spPr>
      </p:sp>
      <p:sp>
        <p:nvSpPr>
          <p:cNvPr id="44036"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p:spPr>
        <p:txBody>
          <a:bodyPr/>
          <a:lstStyle/>
          <a:p>
            <a:fld id="{9DB36E0F-A355-1041-84F6-24F3B6C7FC1F}" type="slidenum">
              <a:rPr lang="en-US">
                <a:solidFill>
                  <a:prstClr val="black"/>
                </a:solidFill>
              </a:rPr>
              <a:pPr/>
              <a:t>44</a:t>
            </a:fld>
            <a:endParaRPr lang="en-US">
              <a:solidFill>
                <a:prstClr val="black"/>
              </a:solidFill>
            </a:endParaRPr>
          </a:p>
        </p:txBody>
      </p:sp>
      <p:sp>
        <p:nvSpPr>
          <p:cNvPr id="46083" name="Rectangle 2"/>
          <p:cNvSpPr>
            <a:spLocks noGrp="1" noRot="1" noChangeAspect="1" noChangeArrowheads="1"/>
          </p:cNvSpPr>
          <p:nvPr>
            <p:ph type="sldImg"/>
          </p:nvPr>
        </p:nvSpPr>
        <p:spPr>
          <a:xfrm>
            <a:off x="2844800" y="533400"/>
            <a:ext cx="3454400" cy="2590800"/>
          </a:xfrm>
          <a:solidFill>
            <a:srgbClr val="FFFFFF"/>
          </a:solidFill>
          <a:ln/>
        </p:spPr>
      </p:sp>
      <p:sp>
        <p:nvSpPr>
          <p:cNvPr id="46084"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a:noFill/>
        </p:spPr>
        <p:txBody>
          <a:bodyPr/>
          <a:lstStyle/>
          <a:p>
            <a:fld id="{B09664A4-8D96-174A-AF95-7812F029A8B5}" type="slidenum">
              <a:rPr lang="en-US">
                <a:solidFill>
                  <a:prstClr val="black"/>
                </a:solidFill>
              </a:rPr>
              <a:pPr/>
              <a:t>45</a:t>
            </a:fld>
            <a:endParaRPr lang="en-US">
              <a:solidFill>
                <a:prstClr val="black"/>
              </a:solidFill>
            </a:endParaRPr>
          </a:p>
        </p:txBody>
      </p:sp>
      <p:sp>
        <p:nvSpPr>
          <p:cNvPr id="48131" name="Rectangle 2"/>
          <p:cNvSpPr>
            <a:spLocks noGrp="1" noRot="1" noChangeAspect="1" noChangeArrowheads="1"/>
          </p:cNvSpPr>
          <p:nvPr>
            <p:ph type="sldImg"/>
          </p:nvPr>
        </p:nvSpPr>
        <p:spPr>
          <a:xfrm>
            <a:off x="2844800" y="533400"/>
            <a:ext cx="3454400" cy="2590800"/>
          </a:xfrm>
          <a:solidFill>
            <a:srgbClr val="FFFFFF"/>
          </a:solidFill>
          <a:ln/>
        </p:spPr>
      </p:sp>
      <p:sp>
        <p:nvSpPr>
          <p:cNvPr id="48132"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p:spPr>
        <p:txBody>
          <a:bodyPr/>
          <a:lstStyle/>
          <a:p>
            <a:fld id="{ECDA91B2-7A2E-2A40-99F6-E0DEED9541E5}" type="slidenum">
              <a:rPr lang="en-US">
                <a:solidFill>
                  <a:prstClr val="black"/>
                </a:solidFill>
              </a:rPr>
              <a:pPr/>
              <a:t>46</a:t>
            </a:fld>
            <a:endParaRPr lang="en-US">
              <a:solidFill>
                <a:prstClr val="black"/>
              </a:solidFill>
            </a:endParaRPr>
          </a:p>
        </p:txBody>
      </p:sp>
      <p:sp>
        <p:nvSpPr>
          <p:cNvPr id="50179" name="Rectangle 2"/>
          <p:cNvSpPr>
            <a:spLocks noGrp="1" noRot="1" noChangeAspect="1" noChangeArrowheads="1"/>
          </p:cNvSpPr>
          <p:nvPr>
            <p:ph type="sldImg"/>
          </p:nvPr>
        </p:nvSpPr>
        <p:spPr>
          <a:xfrm>
            <a:off x="2844800" y="533400"/>
            <a:ext cx="3454400" cy="2590800"/>
          </a:xfrm>
          <a:solidFill>
            <a:srgbClr val="FFFFFF"/>
          </a:solidFill>
          <a:ln/>
        </p:spPr>
      </p:sp>
      <p:sp>
        <p:nvSpPr>
          <p:cNvPr id="50180"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E24C5513-A426-374E-9E78-FD9BC9777443}" type="slidenum">
              <a:rPr lang="en-US">
                <a:solidFill>
                  <a:prstClr val="black"/>
                </a:solidFill>
              </a:rPr>
              <a:pPr/>
              <a:t>47</a:t>
            </a:fld>
            <a:endParaRPr lang="en-US">
              <a:solidFill>
                <a:prstClr val="black"/>
              </a:solidFill>
            </a:endParaRPr>
          </a:p>
        </p:txBody>
      </p:sp>
      <p:sp>
        <p:nvSpPr>
          <p:cNvPr id="52227" name="Rectangle 2"/>
          <p:cNvSpPr>
            <a:spLocks noGrp="1" noRot="1" noChangeAspect="1" noChangeArrowheads="1"/>
          </p:cNvSpPr>
          <p:nvPr>
            <p:ph type="sldImg"/>
          </p:nvPr>
        </p:nvSpPr>
        <p:spPr>
          <a:xfrm>
            <a:off x="2844800" y="533400"/>
            <a:ext cx="3454400" cy="2590800"/>
          </a:xfrm>
          <a:solidFill>
            <a:srgbClr val="FFFFFF"/>
          </a:solidFill>
          <a:ln/>
        </p:spPr>
      </p:sp>
      <p:sp>
        <p:nvSpPr>
          <p:cNvPr id="52228"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p:spPr>
        <p:txBody>
          <a:bodyPr/>
          <a:lstStyle/>
          <a:p>
            <a:fld id="{04F0EFB3-6F4B-514B-ABC2-9716B7B9817F}" type="slidenum">
              <a:rPr lang="en-US">
                <a:solidFill>
                  <a:prstClr val="black"/>
                </a:solidFill>
              </a:rPr>
              <a:pPr/>
              <a:t>48</a:t>
            </a:fld>
            <a:endParaRPr lang="en-US">
              <a:solidFill>
                <a:prstClr val="black"/>
              </a:solidFill>
            </a:endParaRPr>
          </a:p>
        </p:txBody>
      </p:sp>
      <p:sp>
        <p:nvSpPr>
          <p:cNvPr id="56323" name="Rectangle 2"/>
          <p:cNvSpPr>
            <a:spLocks noGrp="1" noRot="1" noChangeAspect="1" noChangeArrowheads="1"/>
          </p:cNvSpPr>
          <p:nvPr>
            <p:ph type="sldImg"/>
          </p:nvPr>
        </p:nvSpPr>
        <p:spPr>
          <a:xfrm>
            <a:off x="2844800" y="533400"/>
            <a:ext cx="3454400" cy="2590800"/>
          </a:xfrm>
          <a:solidFill>
            <a:srgbClr val="FFFFFF"/>
          </a:solidFill>
          <a:ln/>
        </p:spPr>
      </p:sp>
      <p:sp>
        <p:nvSpPr>
          <p:cNvPr id="56324"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p:spPr>
        <p:txBody>
          <a:bodyPr/>
          <a:lstStyle/>
          <a:p>
            <a:fld id="{125877FE-A220-A743-BE19-266363B43137}" type="slidenum">
              <a:rPr lang="en-US">
                <a:solidFill>
                  <a:prstClr val="black"/>
                </a:solidFill>
              </a:rPr>
              <a:pPr/>
              <a:t>49</a:t>
            </a:fld>
            <a:endParaRPr lang="en-US">
              <a:solidFill>
                <a:prstClr val="black"/>
              </a:solidFill>
            </a:endParaRPr>
          </a:p>
        </p:txBody>
      </p:sp>
      <p:sp>
        <p:nvSpPr>
          <p:cNvPr id="58371" name="Rectangle 2"/>
          <p:cNvSpPr>
            <a:spLocks noGrp="1" noRot="1" noChangeAspect="1" noChangeArrowheads="1"/>
          </p:cNvSpPr>
          <p:nvPr>
            <p:ph type="sldImg"/>
          </p:nvPr>
        </p:nvSpPr>
        <p:spPr>
          <a:xfrm>
            <a:off x="2844800" y="533400"/>
            <a:ext cx="3454400" cy="2590800"/>
          </a:xfrm>
          <a:solidFill>
            <a:srgbClr val="FFFFFF"/>
          </a:solidFill>
          <a:ln/>
        </p:spPr>
      </p:sp>
      <p:sp>
        <p:nvSpPr>
          <p:cNvPr id="58372"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844800" y="533400"/>
            <a:ext cx="3454400" cy="25908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D82E50F-2B6F-4A44-A8F5-450FA31D2C63}" type="slidenum">
              <a:rPr lang="en-US" smtClean="0"/>
              <a:pPr/>
              <a:t>4</a:t>
            </a:fld>
            <a:endParaRPr lang="en-US"/>
          </a:p>
        </p:txBody>
      </p:sp>
    </p:spTree>
    <p:extLst>
      <p:ext uri="{BB962C8B-B14F-4D97-AF65-F5344CB8AC3E}">
        <p14:creationId xmlns:p14="http://schemas.microsoft.com/office/powerpoint/2010/main" val="1443744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p>
            <a:fld id="{F0B9A435-ECDF-DB4F-A011-5679DAA1046C}" type="slidenum">
              <a:rPr lang="en-US">
                <a:solidFill>
                  <a:prstClr val="black"/>
                </a:solidFill>
              </a:rPr>
              <a:pPr/>
              <a:t>50</a:t>
            </a:fld>
            <a:endParaRPr lang="en-US">
              <a:solidFill>
                <a:prstClr val="black"/>
              </a:solidFill>
            </a:endParaRPr>
          </a:p>
        </p:txBody>
      </p:sp>
      <p:sp>
        <p:nvSpPr>
          <p:cNvPr id="60419" name="Rectangle 2"/>
          <p:cNvSpPr>
            <a:spLocks noGrp="1" noRot="1" noChangeAspect="1" noChangeArrowheads="1"/>
          </p:cNvSpPr>
          <p:nvPr>
            <p:ph type="sldImg"/>
          </p:nvPr>
        </p:nvSpPr>
        <p:spPr>
          <a:xfrm>
            <a:off x="2844800" y="533400"/>
            <a:ext cx="3454400" cy="2590800"/>
          </a:xfrm>
          <a:solidFill>
            <a:srgbClr val="FFFFFF"/>
          </a:solidFill>
          <a:ln/>
        </p:spPr>
      </p:sp>
      <p:sp>
        <p:nvSpPr>
          <p:cNvPr id="60420"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a typeface="ＭＳ Ｐゴシック" pitchFamily="1" charset="-128"/>
              <a:cs typeface="ＭＳ Ｐゴシック" pitchFamily="1" charset="-128"/>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A2C7D37-D92C-0D48-9DBD-407E1F3838C8}" type="slidenum">
              <a:rPr lang="en-US"/>
              <a:pPr/>
              <a:t>51</a:t>
            </a:fld>
            <a:endParaRPr lang="en-US"/>
          </a:p>
        </p:txBody>
      </p:sp>
      <p:sp>
        <p:nvSpPr>
          <p:cNvPr id="45056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45056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844800" y="533400"/>
            <a:ext cx="3454400" cy="25908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D82E50F-2B6F-4A44-A8F5-450FA31D2C63}" type="slidenum">
              <a:rPr lang="en-US" smtClean="0"/>
              <a:pPr/>
              <a:t>5</a:t>
            </a:fld>
            <a:endParaRPr lang="en-US"/>
          </a:p>
        </p:txBody>
      </p:sp>
    </p:spTree>
    <p:extLst>
      <p:ext uri="{BB962C8B-B14F-4D97-AF65-F5344CB8AC3E}">
        <p14:creationId xmlns:p14="http://schemas.microsoft.com/office/powerpoint/2010/main" val="26965479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8999020-B8E8-984C-ADFD-484E43E193D4}" type="slidenum">
              <a:rPr lang="en-US"/>
              <a:pPr/>
              <a:t>6</a:t>
            </a:fld>
            <a:endParaRPr lang="en-US"/>
          </a:p>
        </p:txBody>
      </p:sp>
      <p:sp>
        <p:nvSpPr>
          <p:cNvPr id="5355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355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844800" y="533400"/>
            <a:ext cx="3454400" cy="25908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D82E50F-2B6F-4A44-A8F5-450FA31D2C63}" type="slidenum">
              <a:rPr lang="en-US" smtClean="0"/>
              <a:pPr/>
              <a:t>7</a:t>
            </a:fld>
            <a:endParaRPr lang="en-US"/>
          </a:p>
        </p:txBody>
      </p:sp>
    </p:spTree>
    <p:extLst>
      <p:ext uri="{BB962C8B-B14F-4D97-AF65-F5344CB8AC3E}">
        <p14:creationId xmlns:p14="http://schemas.microsoft.com/office/powerpoint/2010/main" val="32899382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844800" y="533400"/>
            <a:ext cx="3454400" cy="25908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D82E50F-2B6F-4A44-A8F5-450FA31D2C63}" type="slidenum">
              <a:rPr lang="en-US" smtClean="0"/>
              <a:pPr/>
              <a:t>8</a:t>
            </a:fld>
            <a:endParaRPr lang="en-US"/>
          </a:p>
        </p:txBody>
      </p:sp>
    </p:spTree>
    <p:extLst>
      <p:ext uri="{BB962C8B-B14F-4D97-AF65-F5344CB8AC3E}">
        <p14:creationId xmlns:p14="http://schemas.microsoft.com/office/powerpoint/2010/main" val="8304229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B3ADA1-ADF1-0D4A-9B34-3B4FA223CF0D}" type="slidenum">
              <a:rPr lang="en-US"/>
              <a:pPr/>
              <a:t>9</a:t>
            </a:fld>
            <a:endParaRPr lang="en-US"/>
          </a:p>
        </p:txBody>
      </p:sp>
      <p:sp>
        <p:nvSpPr>
          <p:cNvPr id="51917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1917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7"/>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37CAE041-5BF3-8649-8E6B-15567A4A0009}"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D9F14F46-52A0-9B4D-9AA3-169DE35FAC39}"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C118309A-145D-9D43-94D1-BE4205B09784}"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D58B6FA6-CF81-DB40-B368-89415E775291}" type="slidenum">
              <a:rPr lang="en-US">
                <a:solidFill>
                  <a:srgbClr val="000000"/>
                </a:solidFill>
              </a:rPr>
              <a:pPr>
                <a:defRPr/>
              </a:pPr>
              <a:t>‹#›</a:t>
            </a:fld>
            <a:endParaRPr lang="en-US">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5D203882-FB3D-4344-B8C2-D9E11172A349}" type="slidenum">
              <a:rPr lang="en-US">
                <a:solidFill>
                  <a:srgbClr val="000000"/>
                </a:solidFill>
              </a:rPr>
              <a:pPr>
                <a:defRPr/>
              </a:pPr>
              <a:t>‹#›</a:t>
            </a:fld>
            <a:endParaRPr lang="en-US">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ADC1C224-62F4-AA47-BFC9-8642B05E46D4}"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54EBC37E-37F0-854B-89AF-A0ECB3A5CD8B}"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678E2884-C138-A546-8637-A7B9FC496728}"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smtClean="0"/>
            </a:lvl1pPr>
          </a:lstStyle>
          <a:p>
            <a:fld id="{4DA18927-0A1A-C446-847B-DC6D8BDFC65C}"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smtClean="0"/>
            </a:lvl1pPr>
          </a:lstStyle>
          <a:p>
            <a:fld id="{9079B015-79DA-3A46-BAD8-6A9314807AB0}"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smtClean="0"/>
            </a:lvl1pPr>
          </a:lstStyle>
          <a:p>
            <a:fld id="{ACCB240A-B523-6A42-9282-B92597EF48A8}"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4A29A9C9-CE83-D14B-811F-FA977BD3E747}"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BFAED57E-4A13-1F40-A08C-C45C1269508B}"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49B409AF-2D96-BA43-BA47-19F872ACA0CC}"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atin typeface="Times New Roman" charset="0"/>
              </a:defRPr>
            </a:lvl1pPr>
          </a:lstStyle>
          <a:p>
            <a:pPr>
              <a:defRPr/>
            </a:pPr>
            <a:endParaRPr lang="en-US" sz="140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atin typeface="Times New Roman" charset="0"/>
              </a:defRPr>
            </a:lvl1pPr>
          </a:lstStyle>
          <a:p>
            <a:pPr>
              <a:defRPr/>
            </a:pPr>
            <a:endParaRPr lang="en-US" sz="140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atin typeface="Times New Roman" charset="0"/>
              </a:defRPr>
            </a:lvl1pPr>
          </a:lstStyle>
          <a:p>
            <a:pPr>
              <a:defRPr/>
            </a:pPr>
            <a:fld id="{D338CA4C-1E22-394E-9307-D5472498D1FD}" type="slidenum">
              <a:rPr lang="en-US" sz="1400">
                <a:solidFill>
                  <a:srgbClr val="000000"/>
                </a:solidFill>
              </a:rPr>
              <a:pPr>
                <a:defRPr/>
              </a:pPr>
              <a:t>‹#›</a:t>
            </a:fld>
            <a:endParaRPr lang="en-US" sz="1400">
              <a:solidFill>
                <a:srgbClr val="000000"/>
              </a:solidFill>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ctr" rtl="0" eaLnBrk="0" fontAlgn="base" hangingPunct="0">
        <a:spcBef>
          <a:spcPct val="0"/>
        </a:spcBef>
        <a:spcAft>
          <a:spcPct val="0"/>
        </a:spcAft>
        <a:defRPr sz="4400">
          <a:solidFill>
            <a:schemeClr val="tx2"/>
          </a:solidFill>
          <a:latin typeface="+mj-lt"/>
          <a:ea typeface="ＭＳ Ｐゴシック" pitchFamily="1" charset="-128"/>
          <a:cs typeface="ＭＳ Ｐゴシック" pitchFamily="1" charset="-128"/>
        </a:defRPr>
      </a:lvl1pPr>
      <a:lvl2pPr algn="ctr" rtl="0" eaLnBrk="0" fontAlgn="base" hangingPunct="0">
        <a:spcBef>
          <a:spcPct val="0"/>
        </a:spcBef>
        <a:spcAft>
          <a:spcPct val="0"/>
        </a:spcAft>
        <a:defRPr sz="4400">
          <a:solidFill>
            <a:schemeClr val="tx2"/>
          </a:solidFill>
          <a:latin typeface="Times New Roman" charset="0"/>
          <a:ea typeface="ＭＳ Ｐゴシック" pitchFamily="1" charset="-128"/>
          <a:cs typeface="ＭＳ Ｐゴシック" pitchFamily="1" charset="-128"/>
        </a:defRPr>
      </a:lvl2pPr>
      <a:lvl3pPr algn="ctr" rtl="0" eaLnBrk="0" fontAlgn="base" hangingPunct="0">
        <a:spcBef>
          <a:spcPct val="0"/>
        </a:spcBef>
        <a:spcAft>
          <a:spcPct val="0"/>
        </a:spcAft>
        <a:defRPr sz="4400">
          <a:solidFill>
            <a:schemeClr val="tx2"/>
          </a:solidFill>
          <a:latin typeface="Times New Roman" charset="0"/>
          <a:ea typeface="ＭＳ Ｐゴシック" pitchFamily="1" charset="-128"/>
          <a:cs typeface="ＭＳ Ｐゴシック" pitchFamily="1" charset="-128"/>
        </a:defRPr>
      </a:lvl3pPr>
      <a:lvl4pPr algn="ctr" rtl="0" eaLnBrk="0" fontAlgn="base" hangingPunct="0">
        <a:spcBef>
          <a:spcPct val="0"/>
        </a:spcBef>
        <a:spcAft>
          <a:spcPct val="0"/>
        </a:spcAft>
        <a:defRPr sz="4400">
          <a:solidFill>
            <a:schemeClr val="tx2"/>
          </a:solidFill>
          <a:latin typeface="Times New Roman" charset="0"/>
          <a:ea typeface="ＭＳ Ｐゴシック" pitchFamily="1" charset="-128"/>
          <a:cs typeface="ＭＳ Ｐゴシック" pitchFamily="1" charset="-128"/>
        </a:defRPr>
      </a:lvl4pPr>
      <a:lvl5pPr algn="ctr" rtl="0" eaLnBrk="0" fontAlgn="base" hangingPunct="0">
        <a:spcBef>
          <a:spcPct val="0"/>
        </a:spcBef>
        <a:spcAft>
          <a:spcPct val="0"/>
        </a:spcAft>
        <a:defRPr sz="4400">
          <a:solidFill>
            <a:schemeClr val="tx2"/>
          </a:solidFill>
          <a:latin typeface="Times New Roman" charset="0"/>
          <a:ea typeface="ＭＳ Ｐゴシック" pitchFamily="1" charset="-128"/>
          <a:cs typeface="ＭＳ Ｐゴシック" pitchFamily="1" charset="-128"/>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pitchFamily="1" charset="-128"/>
          <a:cs typeface="ＭＳ Ｐゴシック" pitchFamily="1" charset="-128"/>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atin typeface="Times New Roman" charset="0"/>
              </a:defRPr>
            </a:lvl1pPr>
          </a:lstStyle>
          <a:p>
            <a:pPr>
              <a:defRPr/>
            </a:pPr>
            <a:endParaRPr lang="en-US" sz="140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atin typeface="Times New Roman" charset="0"/>
              </a:defRPr>
            </a:lvl1pPr>
          </a:lstStyle>
          <a:p>
            <a:pPr>
              <a:defRPr/>
            </a:pPr>
            <a:endParaRPr lang="en-US" sz="140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atin typeface="Times New Roman" charset="0"/>
              </a:defRPr>
            </a:lvl1pPr>
          </a:lstStyle>
          <a:p>
            <a:pPr>
              <a:defRPr/>
            </a:pPr>
            <a:fld id="{89865EB8-F041-4045-A97B-F9389E01718E}" type="slidenum">
              <a:rPr lang="en-US" sz="1400">
                <a:solidFill>
                  <a:srgbClr val="000000"/>
                </a:solidFill>
              </a:rPr>
              <a:pPr>
                <a:defRPr/>
              </a:pPr>
              <a:t>‹#›</a:t>
            </a:fld>
            <a:endParaRPr lang="en-US" sz="1400">
              <a:solidFill>
                <a:srgbClr val="000000"/>
              </a:solidFill>
            </a:endParaRP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ctr" rtl="0" eaLnBrk="0" fontAlgn="base" hangingPunct="0">
        <a:spcBef>
          <a:spcPct val="0"/>
        </a:spcBef>
        <a:spcAft>
          <a:spcPct val="0"/>
        </a:spcAft>
        <a:defRPr sz="4400">
          <a:solidFill>
            <a:schemeClr val="tx2"/>
          </a:solidFill>
          <a:latin typeface="+mj-lt"/>
          <a:ea typeface="ＭＳ Ｐゴシック" charset="-128"/>
          <a:cs typeface="ＭＳ Ｐゴシック" charset="-128"/>
        </a:defRPr>
      </a:lvl1pPr>
      <a:lvl2pPr algn="ctr" rtl="0" eaLnBrk="0" fontAlgn="base" hangingPunct="0">
        <a:spcBef>
          <a:spcPct val="0"/>
        </a:spcBef>
        <a:spcAft>
          <a:spcPct val="0"/>
        </a:spcAft>
        <a:defRPr sz="4400">
          <a:solidFill>
            <a:schemeClr val="tx2"/>
          </a:solidFill>
          <a:latin typeface="Times New Roman" charset="0"/>
          <a:ea typeface="ＭＳ Ｐゴシック" charset="-128"/>
          <a:cs typeface="ＭＳ Ｐゴシック" charset="-128"/>
        </a:defRPr>
      </a:lvl2pPr>
      <a:lvl3pPr algn="ctr" rtl="0" eaLnBrk="0" fontAlgn="base" hangingPunct="0">
        <a:spcBef>
          <a:spcPct val="0"/>
        </a:spcBef>
        <a:spcAft>
          <a:spcPct val="0"/>
        </a:spcAft>
        <a:defRPr sz="4400">
          <a:solidFill>
            <a:schemeClr val="tx2"/>
          </a:solidFill>
          <a:latin typeface="Times New Roman" charset="0"/>
          <a:ea typeface="ＭＳ Ｐゴシック" charset="-128"/>
          <a:cs typeface="ＭＳ Ｐゴシック" charset="-128"/>
        </a:defRPr>
      </a:lvl3pPr>
      <a:lvl4pPr algn="ctr" rtl="0" eaLnBrk="0" fontAlgn="base" hangingPunct="0">
        <a:spcBef>
          <a:spcPct val="0"/>
        </a:spcBef>
        <a:spcAft>
          <a:spcPct val="0"/>
        </a:spcAft>
        <a:defRPr sz="4400">
          <a:solidFill>
            <a:schemeClr val="tx2"/>
          </a:solidFill>
          <a:latin typeface="Times New Roman" charset="0"/>
          <a:ea typeface="ＭＳ Ｐゴシック" charset="-128"/>
          <a:cs typeface="ＭＳ Ｐゴシック" charset="-128"/>
        </a:defRPr>
      </a:lvl4pPr>
      <a:lvl5pPr algn="ctr" rtl="0" eaLnBrk="0" fontAlgn="base" hangingPunct="0">
        <a:spcBef>
          <a:spcPct val="0"/>
        </a:spcBef>
        <a:spcAft>
          <a:spcPct val="0"/>
        </a:spcAft>
        <a:defRPr sz="4400">
          <a:solidFill>
            <a:schemeClr val="tx2"/>
          </a:solidFill>
          <a:latin typeface="Times New Roman" charset="0"/>
          <a:ea typeface="ＭＳ Ｐゴシック" charset="-128"/>
          <a:cs typeface="ＭＳ Ｐゴシック" charset="-128"/>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 Target="slide17.xml"/><Relationship Id="rId3" Type="http://schemas.openxmlformats.org/officeDocument/2006/relationships/image" Target="../media/image1.png"/><Relationship Id="rId7" Type="http://schemas.openxmlformats.org/officeDocument/2006/relationships/slide" Target="slide14.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slide" Target="slide6.xml"/><Relationship Id="rId11" Type="http://schemas.openxmlformats.org/officeDocument/2006/relationships/slide" Target="slide41.xml"/><Relationship Id="rId5" Type="http://schemas.openxmlformats.org/officeDocument/2006/relationships/slide" Target="slide2.xml"/><Relationship Id="rId10" Type="http://schemas.openxmlformats.org/officeDocument/2006/relationships/slide" Target="slide25.xml"/><Relationship Id="rId4" Type="http://schemas.openxmlformats.org/officeDocument/2006/relationships/slide" Target="slide9.xml"/><Relationship Id="rId9" Type="http://schemas.openxmlformats.org/officeDocument/2006/relationships/slide" Target="slide24.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google.github.io/styleguide/cppguide.html"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g"/><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p:cNvSpPr/>
          <p:nvPr/>
        </p:nvSpPr>
        <p:spPr bwMode="auto">
          <a:xfrm>
            <a:off x="304800" y="166340"/>
            <a:ext cx="2386584" cy="2386584"/>
          </a:xfrm>
          <a:prstGeom prst="rect">
            <a:avLst/>
          </a:prstGeom>
          <a:gradFill flip="none" rotWithShape="1">
            <a:gsLst>
              <a:gs pos="0">
                <a:srgbClr val="666666"/>
              </a:gs>
              <a:gs pos="100000">
                <a:srgbClr val="CCCCCC"/>
              </a:gs>
            </a:gsLst>
            <a:lin ang="0" scaled="1"/>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p>
        </p:txBody>
      </p:sp>
      <p:sp>
        <p:nvSpPr>
          <p:cNvPr id="451586" name="Rectangle 2"/>
          <p:cNvSpPr>
            <a:spLocks noGrp="1" noChangeArrowheads="1"/>
          </p:cNvSpPr>
          <p:nvPr>
            <p:ph type="ctrTitle"/>
          </p:nvPr>
        </p:nvSpPr>
        <p:spPr>
          <a:xfrm>
            <a:off x="1567547" y="898675"/>
            <a:ext cx="5442855" cy="533400"/>
          </a:xfrm>
        </p:spPr>
        <p:txBody>
          <a:bodyPr/>
          <a:lstStyle/>
          <a:p>
            <a:pPr algn="l"/>
            <a:r>
              <a:rPr lang="en-US" sz="3600" dirty="0">
                <a:solidFill>
                  <a:srgbClr val="000000"/>
                </a:solidFill>
              </a:rPr>
              <a:t>An Overview of C++</a:t>
            </a:r>
          </a:p>
        </p:txBody>
      </p:sp>
      <p:sp>
        <p:nvSpPr>
          <p:cNvPr id="4" name="Rectangle 22"/>
          <p:cNvSpPr>
            <a:spLocks noChangeArrowheads="1"/>
          </p:cNvSpPr>
          <p:nvPr/>
        </p:nvSpPr>
        <p:spPr bwMode="auto">
          <a:xfrm>
            <a:off x="1671638" y="573088"/>
            <a:ext cx="1398844" cy="215444"/>
          </a:xfrm>
          <a:prstGeom prst="rect">
            <a:avLst/>
          </a:prstGeom>
          <a:noFill/>
          <a:ln w="9525">
            <a:noFill/>
            <a:miter lim="800000"/>
            <a:headEnd/>
            <a:tailEnd/>
          </a:ln>
        </p:spPr>
        <p:txBody>
          <a:bodyPr wrap="none" lIns="0" tIns="0" rIns="0" bIns="0">
            <a:prstTxWarp prst="textNoShape">
              <a:avLst/>
            </a:prstTxWarp>
            <a:spAutoFit/>
          </a:bodyPr>
          <a:lstStyle/>
          <a:p>
            <a:r>
              <a:rPr lang="en-US" sz="1400" b="1">
                <a:solidFill>
                  <a:srgbClr val="000000"/>
                </a:solidFill>
                <a:latin typeface="Helvetica" charset="0"/>
              </a:rPr>
              <a:t>C H A P T E R   1</a:t>
            </a:r>
            <a:endParaRPr lang="en-US" sz="1400">
              <a:latin typeface="Helvetica" charset="0"/>
            </a:endParaRPr>
          </a:p>
        </p:txBody>
      </p:sp>
      <p:sp>
        <p:nvSpPr>
          <p:cNvPr id="5" name="Line 23"/>
          <p:cNvSpPr>
            <a:spLocks noChangeShapeType="1"/>
          </p:cNvSpPr>
          <p:nvPr/>
        </p:nvSpPr>
        <p:spPr bwMode="auto">
          <a:xfrm flipV="1">
            <a:off x="1589088" y="885825"/>
            <a:ext cx="4951412" cy="7938"/>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6" name="Rectangle 24"/>
          <p:cNvSpPr>
            <a:spLocks noChangeArrowheads="1"/>
          </p:cNvSpPr>
          <p:nvPr/>
        </p:nvSpPr>
        <p:spPr bwMode="auto">
          <a:xfrm>
            <a:off x="2667000" y="1524000"/>
            <a:ext cx="3657600" cy="553998"/>
          </a:xfrm>
          <a:prstGeom prst="rect">
            <a:avLst/>
          </a:prstGeom>
          <a:noFill/>
          <a:ln w="9525">
            <a:noFill/>
            <a:miter lim="800000"/>
            <a:headEnd/>
            <a:tailEnd/>
          </a:ln>
          <a:effectLst/>
        </p:spPr>
        <p:txBody>
          <a:bodyPr wrap="square">
            <a:prstTxWarp prst="textNoShape">
              <a:avLst/>
            </a:prstTxWarp>
            <a:spAutoFit/>
          </a:bodyPr>
          <a:lstStyle/>
          <a:p>
            <a:pPr algn="just"/>
            <a:r>
              <a:rPr lang="en-US" sz="1000" dirty="0"/>
              <a:t>Out of these various experiments come programs.  This is our experience: programs do not come out of the minds of one person or two people such as ourselves, but out of day‑to‑day work. </a:t>
            </a:r>
            <a:endParaRPr lang="en-US" sz="1000" dirty="0">
              <a:solidFill>
                <a:srgbClr val="000000"/>
              </a:solidFill>
            </a:endParaRPr>
          </a:p>
        </p:txBody>
      </p:sp>
      <p:sp>
        <p:nvSpPr>
          <p:cNvPr id="7" name="Rectangle 25"/>
          <p:cNvSpPr>
            <a:spLocks noChangeArrowheads="1"/>
          </p:cNvSpPr>
          <p:nvPr/>
        </p:nvSpPr>
        <p:spPr bwMode="auto">
          <a:xfrm>
            <a:off x="2819400" y="2013707"/>
            <a:ext cx="3786188" cy="246221"/>
          </a:xfrm>
          <a:prstGeom prst="rect">
            <a:avLst/>
          </a:prstGeom>
          <a:noFill/>
          <a:ln w="9525">
            <a:noFill/>
            <a:miter lim="800000"/>
            <a:headEnd/>
            <a:tailEnd/>
          </a:ln>
          <a:effectLst/>
        </p:spPr>
        <p:txBody>
          <a:bodyPr wrap="square">
            <a:prstTxWarp prst="textNoShape">
              <a:avLst/>
            </a:prstTxWarp>
            <a:spAutoFit/>
          </a:bodyPr>
          <a:lstStyle/>
          <a:p>
            <a:pPr algn="r"/>
            <a:r>
              <a:rPr lang="en-US" sz="1000" dirty="0">
                <a:solidFill>
                  <a:srgbClr val="000000"/>
                </a:solidFill>
              </a:rPr>
              <a:t>—</a:t>
            </a:r>
            <a:r>
              <a:rPr lang="en-US" sz="1000" dirty="0" err="1"/>
              <a:t>Stokely</a:t>
            </a:r>
            <a:r>
              <a:rPr lang="en-US" sz="1000" dirty="0"/>
              <a:t> Carmichael and Charles V. Hamilton</a:t>
            </a:r>
            <a:r>
              <a:rPr lang="en-US" sz="1000" dirty="0">
                <a:solidFill>
                  <a:srgbClr val="000000"/>
                </a:solidFill>
              </a:rPr>
              <a:t>, </a:t>
            </a:r>
            <a:r>
              <a:rPr lang="en-US" sz="1000" i="1" dirty="0">
                <a:solidFill>
                  <a:srgbClr val="000000"/>
                </a:solidFill>
              </a:rPr>
              <a:t>Black Power</a:t>
            </a:r>
            <a:r>
              <a:rPr lang="en-US" sz="1000" dirty="0">
                <a:solidFill>
                  <a:srgbClr val="000000"/>
                </a:solidFill>
              </a:rPr>
              <a:t>, 1967</a:t>
            </a:r>
          </a:p>
        </p:txBody>
      </p:sp>
      <p:pic>
        <p:nvPicPr>
          <p:cNvPr id="15" name="Picture 14" descr="ProgrammingAbstractionsCover.png"/>
          <p:cNvPicPr>
            <a:picLocks noChangeAspect="1"/>
          </p:cNvPicPr>
          <p:nvPr/>
        </p:nvPicPr>
        <p:blipFill>
          <a:blip r:embed="rId3"/>
          <a:stretch>
            <a:fillRect/>
          </a:stretch>
        </p:blipFill>
        <p:spPr>
          <a:xfrm>
            <a:off x="7007412" y="166342"/>
            <a:ext cx="1920240" cy="2379643"/>
          </a:xfrm>
          <a:prstGeom prst="rect">
            <a:avLst/>
          </a:prstGeom>
          <a:ln>
            <a:solidFill>
              <a:srgbClr val="000000"/>
            </a:solidFill>
          </a:ln>
        </p:spPr>
      </p:pic>
      <p:sp>
        <p:nvSpPr>
          <p:cNvPr id="30" name="Text Box 26">
            <a:hlinkClick r:id="rId4" action="ppaction://hlinksldjump"/>
          </p:cNvPr>
          <p:cNvSpPr txBox="1">
            <a:spLocks noChangeArrowheads="1"/>
          </p:cNvSpPr>
          <p:nvPr/>
        </p:nvSpPr>
        <p:spPr bwMode="auto">
          <a:xfrm>
            <a:off x="609600" y="3741453"/>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u="sng" dirty="0">
                <a:solidFill>
                  <a:schemeClr val="accent2"/>
                </a:solidFill>
              </a:rPr>
              <a:t>1.</a:t>
            </a:r>
            <a:r>
              <a:rPr lang="en-US" altLang="zh-CN" u="sng" dirty="0">
                <a:solidFill>
                  <a:schemeClr val="accent2"/>
                </a:solidFill>
              </a:rPr>
              <a:t>3</a:t>
            </a:r>
            <a:r>
              <a:rPr lang="en-US" u="sng" dirty="0">
                <a:solidFill>
                  <a:schemeClr val="accent2"/>
                </a:solidFill>
              </a:rPr>
              <a:t>  Your first C++ program</a:t>
            </a:r>
          </a:p>
        </p:txBody>
      </p:sp>
      <p:sp>
        <p:nvSpPr>
          <p:cNvPr id="31" name="Text Box 27">
            <a:hlinkClick r:id="rId5" action="ppaction://hlinksldjump"/>
          </p:cNvPr>
          <p:cNvSpPr txBox="1">
            <a:spLocks noChangeArrowheads="1"/>
          </p:cNvSpPr>
          <p:nvPr/>
        </p:nvSpPr>
        <p:spPr bwMode="auto">
          <a:xfrm>
            <a:off x="609600" y="2923244"/>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u="sng" dirty="0">
                <a:solidFill>
                  <a:schemeClr val="accent2"/>
                </a:solidFill>
              </a:rPr>
              <a:t>1.</a:t>
            </a:r>
            <a:r>
              <a:rPr lang="en-US" altLang="zh-CN" u="sng" dirty="0">
                <a:solidFill>
                  <a:schemeClr val="accent2"/>
                </a:solidFill>
              </a:rPr>
              <a:t>1</a:t>
            </a:r>
            <a:r>
              <a:rPr lang="en-US" u="sng" dirty="0">
                <a:solidFill>
                  <a:schemeClr val="accent2"/>
                </a:solidFill>
              </a:rPr>
              <a:t>  The history of C++</a:t>
            </a:r>
          </a:p>
        </p:txBody>
      </p:sp>
      <p:sp>
        <p:nvSpPr>
          <p:cNvPr id="32" name="Text Box 28">
            <a:hlinkClick r:id="rId6" action="ppaction://hlinksldjump"/>
          </p:cNvPr>
          <p:cNvSpPr txBox="1">
            <a:spLocks noChangeArrowheads="1"/>
          </p:cNvSpPr>
          <p:nvPr/>
        </p:nvSpPr>
        <p:spPr bwMode="auto">
          <a:xfrm>
            <a:off x="609600" y="3330908"/>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u="sng" dirty="0">
                <a:solidFill>
                  <a:schemeClr val="accent2"/>
                </a:solidFill>
              </a:rPr>
              <a:t>1.</a:t>
            </a:r>
            <a:r>
              <a:rPr lang="en-US" altLang="zh-CN" u="sng" dirty="0">
                <a:solidFill>
                  <a:schemeClr val="accent2"/>
                </a:solidFill>
              </a:rPr>
              <a:t>2</a:t>
            </a:r>
            <a:r>
              <a:rPr lang="en-US" u="sng" dirty="0">
                <a:solidFill>
                  <a:schemeClr val="accent2"/>
                </a:solidFill>
              </a:rPr>
              <a:t>  The compilation process</a:t>
            </a:r>
          </a:p>
        </p:txBody>
      </p:sp>
      <p:sp>
        <p:nvSpPr>
          <p:cNvPr id="33" name="Text Box 29">
            <a:hlinkClick r:id="rId7" action="ppaction://hlinksldjump"/>
          </p:cNvPr>
          <p:cNvSpPr txBox="1">
            <a:spLocks noChangeArrowheads="1"/>
          </p:cNvSpPr>
          <p:nvPr/>
        </p:nvSpPr>
        <p:spPr bwMode="auto">
          <a:xfrm>
            <a:off x="609600" y="4155918"/>
            <a:ext cx="7315200" cy="430887"/>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u="sng" dirty="0">
                <a:solidFill>
                  <a:schemeClr val="accent2"/>
                </a:solidFill>
              </a:rPr>
              <a:t>1.4  The structure of a C++ program</a:t>
            </a:r>
          </a:p>
        </p:txBody>
      </p:sp>
      <p:sp>
        <p:nvSpPr>
          <p:cNvPr id="34" name="Text Box 30">
            <a:hlinkClick r:id="rId8" action="ppaction://hlinksldjump"/>
          </p:cNvPr>
          <p:cNvSpPr txBox="1">
            <a:spLocks noChangeArrowheads="1"/>
          </p:cNvSpPr>
          <p:nvPr/>
        </p:nvSpPr>
        <p:spPr bwMode="auto">
          <a:xfrm>
            <a:off x="609600" y="4572913"/>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u="sng" dirty="0">
                <a:solidFill>
                  <a:schemeClr val="accent2"/>
                </a:solidFill>
              </a:rPr>
              <a:t>1.5  Variables</a:t>
            </a:r>
          </a:p>
        </p:txBody>
      </p:sp>
      <p:sp>
        <p:nvSpPr>
          <p:cNvPr id="35" name="Text Box 31">
            <a:hlinkClick r:id="rId9" action="ppaction://hlinksldjump"/>
          </p:cNvPr>
          <p:cNvSpPr txBox="1">
            <a:spLocks noChangeArrowheads="1"/>
          </p:cNvSpPr>
          <p:nvPr/>
        </p:nvSpPr>
        <p:spPr bwMode="auto">
          <a:xfrm>
            <a:off x="609600" y="4980577"/>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u="sng" dirty="0">
                <a:solidFill>
                  <a:schemeClr val="accent2"/>
                </a:solidFill>
              </a:rPr>
              <a:t>1.6  Data types</a:t>
            </a:r>
          </a:p>
        </p:txBody>
      </p:sp>
      <p:sp>
        <p:nvSpPr>
          <p:cNvPr id="36" name="Text Box 32">
            <a:hlinkClick r:id="rId10" action="ppaction://hlinksldjump"/>
          </p:cNvPr>
          <p:cNvSpPr txBox="1">
            <a:spLocks noChangeArrowheads="1"/>
          </p:cNvSpPr>
          <p:nvPr/>
        </p:nvSpPr>
        <p:spPr bwMode="auto">
          <a:xfrm>
            <a:off x="609600" y="5397572"/>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u="sng" dirty="0">
                <a:solidFill>
                  <a:schemeClr val="accent2"/>
                </a:solidFill>
              </a:rPr>
              <a:t>1.7  Expressions</a:t>
            </a:r>
          </a:p>
        </p:txBody>
      </p:sp>
      <p:sp>
        <p:nvSpPr>
          <p:cNvPr id="37" name="Text Box 32">
            <a:hlinkClick r:id="rId11" action="ppaction://hlinksldjump"/>
          </p:cNvPr>
          <p:cNvSpPr txBox="1">
            <a:spLocks noChangeArrowheads="1"/>
          </p:cNvSpPr>
          <p:nvPr/>
        </p:nvSpPr>
        <p:spPr bwMode="auto">
          <a:xfrm>
            <a:off x="609600" y="5814569"/>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u="sng" dirty="0">
                <a:solidFill>
                  <a:schemeClr val="accent2"/>
                </a:solidFill>
              </a:rPr>
              <a:t>1.8  Statements</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8147" name="Rectangle 3"/>
          <p:cNvSpPr>
            <a:spLocks noGrp="1" noChangeArrowheads="1"/>
          </p:cNvSpPr>
          <p:nvPr>
            <p:ph type="title"/>
          </p:nvPr>
        </p:nvSpPr>
        <p:spPr>
          <a:xfrm>
            <a:off x="0" y="76200"/>
            <a:ext cx="9144000" cy="1143000"/>
          </a:xfrm>
          <a:noFill/>
          <a:ln/>
        </p:spPr>
        <p:txBody>
          <a:bodyPr/>
          <a:lstStyle/>
          <a:p>
            <a:r>
              <a:rPr lang="en-US" sz="4000" dirty="0">
                <a:solidFill>
                  <a:srgbClr val="FF0000"/>
                </a:solidFill>
              </a:rPr>
              <a:t>The “Hello World” Program in C++</a:t>
            </a:r>
            <a:endParaRPr lang="en-US" sz="4000" dirty="0">
              <a:solidFill>
                <a:schemeClr val="tx1"/>
              </a:solidFill>
            </a:endParaRPr>
          </a:p>
        </p:txBody>
      </p:sp>
      <p:sp>
        <p:nvSpPr>
          <p:cNvPr id="13" name="Rectangle 12"/>
          <p:cNvSpPr/>
          <p:nvPr/>
        </p:nvSpPr>
        <p:spPr bwMode="auto">
          <a:xfrm>
            <a:off x="768288" y="1523063"/>
            <a:ext cx="7620000" cy="4114800"/>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i="1" dirty="0"/>
          </a:p>
        </p:txBody>
      </p:sp>
      <p:sp>
        <p:nvSpPr>
          <p:cNvPr id="14" name="TextBox 13"/>
          <p:cNvSpPr txBox="1"/>
          <p:nvPr/>
        </p:nvSpPr>
        <p:spPr>
          <a:xfrm>
            <a:off x="838200" y="1596570"/>
            <a:ext cx="7467600" cy="4085734"/>
          </a:xfrm>
          <a:prstGeom prst="rect">
            <a:avLst/>
          </a:prstGeom>
          <a:noFill/>
        </p:spPr>
        <p:txBody>
          <a:bodyPr wrap="square" rtlCol="0">
            <a:spAutoFit/>
          </a:bodyPr>
          <a:lstStyle/>
          <a:p>
            <a:pPr>
              <a:lnSpc>
                <a:spcPct val="90000"/>
              </a:lnSpc>
            </a:pPr>
            <a:r>
              <a:rPr lang="en-US" sz="1800" b="1" dirty="0">
                <a:solidFill>
                  <a:srgbClr val="0000FF"/>
                </a:solidFill>
                <a:latin typeface="Courier New"/>
                <a:cs typeface="Courier New"/>
              </a:rPr>
              <a:t>/*</a:t>
            </a:r>
          </a:p>
          <a:p>
            <a:pPr>
              <a:lnSpc>
                <a:spcPct val="90000"/>
              </a:lnSpc>
            </a:pPr>
            <a:r>
              <a:rPr lang="en-US" sz="1800" b="1" dirty="0">
                <a:solidFill>
                  <a:srgbClr val="0000FF"/>
                </a:solidFill>
                <a:latin typeface="Courier New"/>
                <a:cs typeface="Courier New"/>
              </a:rPr>
              <a:t> * File: </a:t>
            </a:r>
            <a:r>
              <a:rPr lang="en-US" sz="1800" b="1" dirty="0" err="1">
                <a:solidFill>
                  <a:srgbClr val="0000FF"/>
                </a:solidFill>
                <a:latin typeface="Courier New"/>
                <a:cs typeface="Courier New"/>
              </a:rPr>
              <a:t>HelloWorld.cpp</a:t>
            </a:r>
            <a:endParaRPr lang="en-US" sz="1800" b="1" dirty="0">
              <a:solidFill>
                <a:srgbClr val="0000FF"/>
              </a:solidFill>
              <a:latin typeface="Courier New"/>
              <a:cs typeface="Courier New"/>
            </a:endParaRPr>
          </a:p>
          <a:p>
            <a:pPr>
              <a:lnSpc>
                <a:spcPct val="90000"/>
              </a:lnSpc>
            </a:pPr>
            <a:r>
              <a:rPr lang="en-US" sz="1800" b="1" dirty="0">
                <a:solidFill>
                  <a:srgbClr val="0000FF"/>
                </a:solidFill>
                <a:latin typeface="Courier New"/>
                <a:cs typeface="Courier New"/>
              </a:rPr>
              <a:t> * --------------------</a:t>
            </a:r>
          </a:p>
          <a:p>
            <a:pPr>
              <a:lnSpc>
                <a:spcPct val="90000"/>
              </a:lnSpc>
            </a:pPr>
            <a:r>
              <a:rPr lang="en-US" sz="1800" b="1" dirty="0">
                <a:solidFill>
                  <a:srgbClr val="0000FF"/>
                </a:solidFill>
                <a:latin typeface="Courier New"/>
                <a:cs typeface="Courier New"/>
              </a:rPr>
              <a:t> * This file is adapted from the example</a:t>
            </a:r>
          </a:p>
          <a:p>
            <a:pPr>
              <a:lnSpc>
                <a:spcPct val="90000"/>
              </a:lnSpc>
            </a:pPr>
            <a:r>
              <a:rPr lang="en-US" sz="1800" b="1" dirty="0">
                <a:solidFill>
                  <a:srgbClr val="0000FF"/>
                </a:solidFill>
                <a:latin typeface="Courier New"/>
                <a:cs typeface="Courier New"/>
              </a:rPr>
              <a:t> * on page 1 of Kernighan and Ritchie's</a:t>
            </a:r>
          </a:p>
          <a:p>
            <a:pPr>
              <a:lnSpc>
                <a:spcPct val="90000"/>
              </a:lnSpc>
            </a:pPr>
            <a:r>
              <a:rPr lang="en-US" sz="1800" b="1" dirty="0">
                <a:solidFill>
                  <a:srgbClr val="0000FF"/>
                </a:solidFill>
                <a:latin typeface="Courier New"/>
                <a:cs typeface="Courier New"/>
              </a:rPr>
              <a:t> * book The C Programming Language.</a:t>
            </a:r>
          </a:p>
          <a:p>
            <a:pPr>
              <a:lnSpc>
                <a:spcPct val="90000"/>
              </a:lnSpc>
            </a:pPr>
            <a:r>
              <a:rPr lang="en-US" sz="1800" b="1" dirty="0">
                <a:solidFill>
                  <a:srgbClr val="0000FF"/>
                </a:solidFill>
                <a:latin typeface="Courier New"/>
                <a:cs typeface="Courier New"/>
              </a:rPr>
              <a:t> */</a:t>
            </a:r>
          </a:p>
          <a:p>
            <a:pPr>
              <a:lnSpc>
                <a:spcPct val="90000"/>
              </a:lnSpc>
            </a:pPr>
            <a:endParaRPr lang="en-US" sz="1800" b="1" dirty="0">
              <a:latin typeface="Courier New"/>
              <a:cs typeface="Courier New"/>
            </a:endParaRPr>
          </a:p>
          <a:p>
            <a:pPr>
              <a:lnSpc>
                <a:spcPct val="90000"/>
              </a:lnSpc>
            </a:pPr>
            <a:r>
              <a:rPr lang="en-US" sz="1800" b="1" dirty="0">
                <a:latin typeface="Courier New"/>
                <a:cs typeface="Courier New"/>
              </a:rPr>
              <a:t>#include &lt;</a:t>
            </a:r>
            <a:r>
              <a:rPr lang="en-US" sz="1800" b="1" dirty="0" err="1">
                <a:latin typeface="Courier New"/>
                <a:cs typeface="Courier New"/>
              </a:rPr>
              <a:t>iostream</a:t>
            </a:r>
            <a:r>
              <a:rPr lang="en-US" sz="1800" b="1" dirty="0">
                <a:latin typeface="Courier New"/>
                <a:cs typeface="Courier New"/>
              </a:rPr>
              <a:t>&gt;</a:t>
            </a:r>
          </a:p>
          <a:p>
            <a:pPr>
              <a:lnSpc>
                <a:spcPct val="90000"/>
              </a:lnSpc>
            </a:pPr>
            <a:r>
              <a:rPr lang="en-US" sz="1800" b="1" dirty="0">
                <a:latin typeface="Courier New"/>
                <a:cs typeface="Courier New"/>
              </a:rPr>
              <a:t>using namespace std;</a:t>
            </a:r>
          </a:p>
          <a:p>
            <a:pPr>
              <a:lnSpc>
                <a:spcPct val="90000"/>
              </a:lnSpc>
            </a:pPr>
            <a:endParaRPr lang="en-US" sz="1800" b="1" dirty="0">
              <a:latin typeface="Courier New"/>
              <a:cs typeface="Courier New"/>
            </a:endParaRPr>
          </a:p>
          <a:p>
            <a:pPr>
              <a:lnSpc>
                <a:spcPct val="90000"/>
              </a:lnSpc>
            </a:pPr>
            <a:r>
              <a:rPr lang="en-US" sz="1800" b="1" dirty="0" err="1">
                <a:latin typeface="Courier New"/>
                <a:cs typeface="Courier New"/>
              </a:rPr>
              <a:t>int</a:t>
            </a:r>
            <a:r>
              <a:rPr lang="en-US" sz="1800" b="1" dirty="0">
                <a:latin typeface="Courier New"/>
                <a:cs typeface="Courier New"/>
              </a:rPr>
              <a:t> main() {</a:t>
            </a:r>
          </a:p>
          <a:p>
            <a:pPr>
              <a:lnSpc>
                <a:spcPct val="90000"/>
              </a:lnSpc>
            </a:pPr>
            <a:r>
              <a:rPr lang="en-US" sz="1800" b="1" dirty="0">
                <a:latin typeface="Courier New"/>
                <a:cs typeface="Courier New"/>
              </a:rPr>
              <a:t>   </a:t>
            </a:r>
            <a:r>
              <a:rPr lang="en-US" sz="1800" b="1" dirty="0" err="1">
                <a:latin typeface="Courier New"/>
                <a:cs typeface="Courier New"/>
              </a:rPr>
              <a:t>cout</a:t>
            </a:r>
            <a:r>
              <a:rPr lang="en-US" sz="1800" b="1" dirty="0">
                <a:latin typeface="Courier New"/>
                <a:cs typeface="Courier New"/>
              </a:rPr>
              <a:t> &lt;&lt; "hello, world" &lt;&lt; </a:t>
            </a:r>
            <a:r>
              <a:rPr lang="en-US" sz="1800" b="1" dirty="0" err="1">
                <a:latin typeface="Courier New"/>
                <a:cs typeface="Courier New"/>
              </a:rPr>
              <a:t>endl</a:t>
            </a:r>
            <a:r>
              <a:rPr lang="en-US" sz="1800" b="1" dirty="0">
                <a:latin typeface="Courier New"/>
                <a:cs typeface="Courier New"/>
              </a:rPr>
              <a:t>;</a:t>
            </a:r>
          </a:p>
          <a:p>
            <a:pPr>
              <a:lnSpc>
                <a:spcPct val="90000"/>
              </a:lnSpc>
            </a:pPr>
            <a:r>
              <a:rPr lang="en-US" sz="1800" b="1" dirty="0">
                <a:latin typeface="Courier New"/>
                <a:cs typeface="Courier New"/>
              </a:rPr>
              <a:t>   return 0;</a:t>
            </a:r>
          </a:p>
          <a:p>
            <a:pPr>
              <a:lnSpc>
                <a:spcPct val="90000"/>
              </a:lnSpc>
            </a:pPr>
            <a:r>
              <a:rPr lang="en-US" sz="1800" b="1" dirty="0">
                <a:latin typeface="Courier New"/>
                <a:cs typeface="Courier New"/>
              </a:rPr>
              <a:t>}</a:t>
            </a:r>
          </a:p>
          <a:p>
            <a:pPr>
              <a:lnSpc>
                <a:spcPct val="90000"/>
              </a:lnSpc>
            </a:pPr>
            <a:endParaRPr lang="en-US" sz="1800" b="1" dirty="0">
              <a:latin typeface="Courier New"/>
              <a:cs typeface="Courier New"/>
            </a:endParaRPr>
          </a:p>
        </p:txBody>
      </p:sp>
      <p:grpSp>
        <p:nvGrpSpPr>
          <p:cNvPr id="31" name="Group 30"/>
          <p:cNvGrpSpPr/>
          <p:nvPr/>
        </p:nvGrpSpPr>
        <p:grpSpPr>
          <a:xfrm>
            <a:off x="6572357" y="1676400"/>
            <a:ext cx="1592697" cy="1676456"/>
            <a:chOff x="6572355" y="1676400"/>
            <a:chExt cx="1592697" cy="1676456"/>
          </a:xfrm>
        </p:grpSpPr>
        <p:sp>
          <p:nvSpPr>
            <p:cNvPr id="25" name="TextBox 24"/>
            <p:cNvSpPr txBox="1"/>
            <p:nvPr/>
          </p:nvSpPr>
          <p:spPr>
            <a:xfrm>
              <a:off x="6717252" y="2309302"/>
              <a:ext cx="1447800" cy="338554"/>
            </a:xfrm>
            <a:prstGeom prst="rect">
              <a:avLst/>
            </a:prstGeom>
            <a:noFill/>
          </p:spPr>
          <p:txBody>
            <a:bodyPr wrap="square" rtlCol="0">
              <a:spAutoFit/>
            </a:bodyPr>
            <a:lstStyle/>
            <a:p>
              <a:r>
                <a:rPr lang="en-US" sz="1600" i="1" dirty="0">
                  <a:solidFill>
                    <a:srgbClr val="0000FF"/>
                  </a:solidFill>
                </a:rPr>
                <a:t>comments</a:t>
              </a:r>
            </a:p>
          </p:txBody>
        </p:sp>
        <p:pic>
          <p:nvPicPr>
            <p:cNvPr id="28" name="Picture 27" descr="HelloWorldBrace1.png"/>
            <p:cNvPicPr>
              <a:picLocks noChangeAspect="1"/>
            </p:cNvPicPr>
            <p:nvPr/>
          </p:nvPicPr>
          <p:blipFill>
            <a:blip r:embed="rId3"/>
            <a:stretch>
              <a:fillRect/>
            </a:stretch>
          </p:blipFill>
          <p:spPr>
            <a:xfrm>
              <a:off x="6572355" y="1676400"/>
              <a:ext cx="176790" cy="1676456"/>
            </a:xfrm>
            <a:prstGeom prst="rect">
              <a:avLst/>
            </a:prstGeom>
          </p:spPr>
        </p:pic>
      </p:grpSp>
      <p:grpSp>
        <p:nvGrpSpPr>
          <p:cNvPr id="32" name="Group 31"/>
          <p:cNvGrpSpPr/>
          <p:nvPr/>
        </p:nvGrpSpPr>
        <p:grpSpPr>
          <a:xfrm>
            <a:off x="6596740" y="3605769"/>
            <a:ext cx="1796912" cy="509033"/>
            <a:chOff x="6596740" y="3605767"/>
            <a:chExt cx="1796912" cy="509033"/>
          </a:xfrm>
        </p:grpSpPr>
        <p:sp>
          <p:nvSpPr>
            <p:cNvPr id="26" name="TextBox 25"/>
            <p:cNvSpPr txBox="1"/>
            <p:nvPr/>
          </p:nvSpPr>
          <p:spPr>
            <a:xfrm>
              <a:off x="6717252" y="3676744"/>
              <a:ext cx="1676400" cy="338554"/>
            </a:xfrm>
            <a:prstGeom prst="rect">
              <a:avLst/>
            </a:prstGeom>
            <a:noFill/>
          </p:spPr>
          <p:txBody>
            <a:bodyPr wrap="square" rtlCol="0">
              <a:spAutoFit/>
            </a:bodyPr>
            <a:lstStyle/>
            <a:p>
              <a:r>
                <a:rPr lang="en-US" sz="1600" i="1" dirty="0">
                  <a:solidFill>
                    <a:srgbClr val="0000FF"/>
                  </a:solidFill>
                </a:rPr>
                <a:t>library inclusions</a:t>
              </a:r>
            </a:p>
          </p:txBody>
        </p:sp>
        <p:pic>
          <p:nvPicPr>
            <p:cNvPr id="29" name="Picture 28" descr="HelloWorldBrace2.png"/>
            <p:cNvPicPr>
              <a:picLocks noChangeAspect="1"/>
            </p:cNvPicPr>
            <p:nvPr/>
          </p:nvPicPr>
          <p:blipFill>
            <a:blip r:embed="rId4"/>
            <a:stretch>
              <a:fillRect/>
            </a:stretch>
          </p:blipFill>
          <p:spPr>
            <a:xfrm>
              <a:off x="6596740" y="3605767"/>
              <a:ext cx="152405" cy="509033"/>
            </a:xfrm>
            <a:prstGeom prst="rect">
              <a:avLst/>
            </a:prstGeom>
          </p:spPr>
        </p:pic>
      </p:grpSp>
      <p:grpSp>
        <p:nvGrpSpPr>
          <p:cNvPr id="33" name="Group 32"/>
          <p:cNvGrpSpPr/>
          <p:nvPr/>
        </p:nvGrpSpPr>
        <p:grpSpPr>
          <a:xfrm>
            <a:off x="6596740" y="4355272"/>
            <a:ext cx="1796912" cy="938815"/>
            <a:chOff x="6596740" y="4355270"/>
            <a:chExt cx="1796912" cy="938815"/>
          </a:xfrm>
        </p:grpSpPr>
        <p:sp>
          <p:nvSpPr>
            <p:cNvPr id="27" name="TextBox 26"/>
            <p:cNvSpPr txBox="1"/>
            <p:nvPr/>
          </p:nvSpPr>
          <p:spPr>
            <a:xfrm>
              <a:off x="6717252" y="4614446"/>
              <a:ext cx="1676400" cy="338554"/>
            </a:xfrm>
            <a:prstGeom prst="rect">
              <a:avLst/>
            </a:prstGeom>
            <a:noFill/>
          </p:spPr>
          <p:txBody>
            <a:bodyPr wrap="square" rtlCol="0">
              <a:spAutoFit/>
            </a:bodyPr>
            <a:lstStyle/>
            <a:p>
              <a:r>
                <a:rPr lang="en-US" sz="1600" i="1" dirty="0">
                  <a:solidFill>
                    <a:srgbClr val="0000FF"/>
                  </a:solidFill>
                </a:rPr>
                <a:t>main program</a:t>
              </a:r>
            </a:p>
          </p:txBody>
        </p:sp>
        <p:pic>
          <p:nvPicPr>
            <p:cNvPr id="30" name="Picture 29" descr="HelloWorldBrace3.png"/>
            <p:cNvPicPr>
              <a:picLocks noChangeAspect="1"/>
            </p:cNvPicPr>
            <p:nvPr/>
          </p:nvPicPr>
          <p:blipFill>
            <a:blip r:embed="rId5"/>
            <a:stretch>
              <a:fillRect/>
            </a:stretch>
          </p:blipFill>
          <p:spPr>
            <a:xfrm>
              <a:off x="6596740" y="4355270"/>
              <a:ext cx="152405" cy="938815"/>
            </a:xfrm>
            <a:prstGeom prst="rect">
              <a:avLst/>
            </a:prstGeom>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5800" y="1066800"/>
            <a:ext cx="7772400" cy="5029200"/>
          </a:xfrm>
        </p:spPr>
        <p:txBody>
          <a:bodyPr/>
          <a:lstStyle/>
          <a:p>
            <a:pPr>
              <a:lnSpc>
                <a:spcPct val="90000"/>
              </a:lnSpc>
              <a:spcBef>
                <a:spcPts val="600"/>
              </a:spcBef>
              <a:spcAft>
                <a:spcPts val="600"/>
              </a:spcAft>
            </a:pPr>
            <a:r>
              <a:rPr lang="en-US" altLang="zh-CN" sz="2400" dirty="0"/>
              <a:t>A </a:t>
            </a:r>
            <a:r>
              <a:rPr lang="en-US" altLang="zh-CN" sz="2400" b="1" i="1" dirty="0">
                <a:solidFill>
                  <a:srgbClr val="FF0000"/>
                </a:solidFill>
              </a:rPr>
              <a:t>comment</a:t>
            </a:r>
            <a:r>
              <a:rPr lang="en-US" altLang="zh-CN" sz="2400" dirty="0"/>
              <a:t> is text that is ignored by the compiler but which nonetheless conveys information about the source code to other programmers (actually, to yourself too).</a:t>
            </a:r>
          </a:p>
          <a:p>
            <a:pPr>
              <a:lnSpc>
                <a:spcPct val="90000"/>
              </a:lnSpc>
              <a:spcBef>
                <a:spcPts val="600"/>
              </a:spcBef>
              <a:spcAft>
                <a:spcPts val="600"/>
              </a:spcAft>
              <a:buClr>
                <a:schemeClr val="tx1"/>
              </a:buClr>
            </a:pPr>
            <a:r>
              <a:rPr lang="en-US" altLang="zh-CN" sz="2400" dirty="0"/>
              <a:t>multi-line comments</a:t>
            </a:r>
          </a:p>
          <a:p>
            <a:pPr marL="0" indent="361950">
              <a:lnSpc>
                <a:spcPct val="90000"/>
              </a:lnSpc>
              <a:spcBef>
                <a:spcPts val="0"/>
              </a:spcBef>
              <a:spcAft>
                <a:spcPts val="600"/>
              </a:spcAft>
              <a:buClr>
                <a:schemeClr val="tx1"/>
              </a:buClr>
              <a:buNone/>
            </a:pPr>
            <a:r>
              <a:rPr lang="en-US" altLang="zh-CN" sz="2000" b="1" dirty="0">
                <a:solidFill>
                  <a:srgbClr val="FF0000"/>
                </a:solidFill>
              </a:rPr>
              <a:t>/*</a:t>
            </a:r>
            <a:r>
              <a:rPr lang="en-US" altLang="zh-CN" sz="2000" dirty="0">
                <a:solidFill>
                  <a:srgbClr val="FF0000"/>
                </a:solidFill>
              </a:rPr>
              <a:t> </a:t>
            </a:r>
            <a:r>
              <a:rPr lang="en-US" altLang="zh-CN" sz="2000" dirty="0"/>
              <a:t>Comments line 1</a:t>
            </a:r>
          </a:p>
          <a:p>
            <a:pPr marL="0" indent="361950">
              <a:lnSpc>
                <a:spcPct val="90000"/>
              </a:lnSpc>
              <a:spcBef>
                <a:spcPts val="0"/>
              </a:spcBef>
              <a:spcAft>
                <a:spcPts val="600"/>
              </a:spcAft>
              <a:buNone/>
            </a:pPr>
            <a:r>
              <a:rPr lang="en-US" altLang="zh-CN" sz="2000" dirty="0"/>
              <a:t>    Comments line 2</a:t>
            </a:r>
          </a:p>
          <a:p>
            <a:pPr marL="0" indent="361950">
              <a:lnSpc>
                <a:spcPct val="90000"/>
              </a:lnSpc>
              <a:spcBef>
                <a:spcPts val="0"/>
              </a:spcBef>
              <a:spcAft>
                <a:spcPts val="600"/>
              </a:spcAft>
              <a:buNone/>
            </a:pPr>
            <a:r>
              <a:rPr lang="en-US" altLang="zh-CN" sz="2000" dirty="0"/>
              <a:t>    Comments line 3 </a:t>
            </a:r>
            <a:r>
              <a:rPr lang="en-US" altLang="zh-CN" sz="2000" b="1" dirty="0">
                <a:solidFill>
                  <a:srgbClr val="FF0000"/>
                </a:solidFill>
              </a:rPr>
              <a:t>*/</a:t>
            </a:r>
            <a:r>
              <a:rPr lang="en-US" altLang="zh-CN" sz="2000" dirty="0"/>
              <a:t> </a:t>
            </a:r>
          </a:p>
          <a:p>
            <a:pPr>
              <a:lnSpc>
                <a:spcPct val="90000"/>
              </a:lnSpc>
              <a:spcBef>
                <a:spcPts val="600"/>
              </a:spcBef>
              <a:spcAft>
                <a:spcPts val="600"/>
              </a:spcAft>
              <a:buClr>
                <a:schemeClr val="tx1"/>
              </a:buClr>
            </a:pPr>
            <a:r>
              <a:rPr lang="en-US" altLang="zh-CN" sz="2400" dirty="0"/>
              <a:t>single-line comments</a:t>
            </a:r>
          </a:p>
          <a:p>
            <a:pPr marL="0" indent="361950">
              <a:lnSpc>
                <a:spcPct val="90000"/>
              </a:lnSpc>
              <a:spcBef>
                <a:spcPts val="0"/>
              </a:spcBef>
              <a:spcAft>
                <a:spcPts val="600"/>
              </a:spcAft>
              <a:buNone/>
            </a:pPr>
            <a:r>
              <a:rPr lang="en-US" altLang="zh-CN" sz="2000" b="1" dirty="0">
                <a:solidFill>
                  <a:srgbClr val="FF0000"/>
                </a:solidFill>
              </a:rPr>
              <a:t>//</a:t>
            </a:r>
            <a:r>
              <a:rPr lang="en-US" altLang="zh-CN" sz="2000" dirty="0"/>
              <a:t> Comments line 1</a:t>
            </a:r>
          </a:p>
          <a:p>
            <a:pPr marL="0" indent="361950">
              <a:lnSpc>
                <a:spcPct val="90000"/>
              </a:lnSpc>
              <a:spcBef>
                <a:spcPts val="0"/>
              </a:spcBef>
              <a:spcAft>
                <a:spcPts val="600"/>
              </a:spcAft>
              <a:buNone/>
            </a:pPr>
            <a:r>
              <a:rPr lang="en-US" altLang="zh-CN" sz="2000" b="1" dirty="0">
                <a:solidFill>
                  <a:srgbClr val="FF0000"/>
                </a:solidFill>
              </a:rPr>
              <a:t>//</a:t>
            </a:r>
            <a:r>
              <a:rPr lang="en-US" altLang="zh-CN" sz="2000" dirty="0"/>
              <a:t> Comments line 2</a:t>
            </a:r>
          </a:p>
          <a:p>
            <a:pPr marL="0" indent="361950">
              <a:lnSpc>
                <a:spcPct val="90000"/>
              </a:lnSpc>
              <a:spcBef>
                <a:spcPts val="0"/>
              </a:spcBef>
              <a:spcAft>
                <a:spcPts val="600"/>
              </a:spcAft>
              <a:buNone/>
            </a:pPr>
            <a:r>
              <a:rPr lang="en-US" altLang="zh-CN" sz="2000" b="1" dirty="0">
                <a:solidFill>
                  <a:srgbClr val="FF0000"/>
                </a:solidFill>
              </a:rPr>
              <a:t>//</a:t>
            </a:r>
            <a:r>
              <a:rPr lang="en-US" altLang="zh-CN" sz="2000" dirty="0"/>
              <a:t> Comments line 3</a:t>
            </a:r>
            <a:endParaRPr lang="en-US" altLang="zh-CN" sz="2400" dirty="0"/>
          </a:p>
          <a:p>
            <a:pPr>
              <a:lnSpc>
                <a:spcPct val="90000"/>
              </a:lnSpc>
              <a:spcBef>
                <a:spcPts val="600"/>
              </a:spcBef>
              <a:spcAft>
                <a:spcPts val="600"/>
              </a:spcAft>
            </a:pPr>
            <a:r>
              <a:rPr lang="en-US" altLang="zh-CN" sz="2400" dirty="0"/>
              <a:t>It is extremely important to write comments.  Code tells you </a:t>
            </a:r>
            <a:r>
              <a:rPr lang="en-US" altLang="zh-CN" sz="2400" dirty="0">
                <a:solidFill>
                  <a:srgbClr val="FF0000"/>
                </a:solidFill>
              </a:rPr>
              <a:t>how</a:t>
            </a:r>
            <a:r>
              <a:rPr lang="en-US" altLang="zh-CN" sz="2400" dirty="0"/>
              <a:t>, comments tell you </a:t>
            </a:r>
            <a:r>
              <a:rPr lang="en-US" altLang="zh-CN" sz="2400" dirty="0">
                <a:solidFill>
                  <a:srgbClr val="FF0000"/>
                </a:solidFill>
              </a:rPr>
              <a:t>why</a:t>
            </a:r>
            <a:r>
              <a:rPr lang="en-US" altLang="zh-CN" sz="2400" dirty="0"/>
              <a:t>!</a:t>
            </a:r>
          </a:p>
        </p:txBody>
      </p:sp>
      <p:sp>
        <p:nvSpPr>
          <p:cNvPr id="6"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 Structure of a C++ Program</a:t>
            </a:r>
          </a:p>
        </p:txBody>
      </p:sp>
    </p:spTree>
    <p:extLst>
      <p:ext uri="{BB962C8B-B14F-4D97-AF65-F5344CB8AC3E}">
        <p14:creationId xmlns:p14="http://schemas.microsoft.com/office/powerpoint/2010/main" val="1700503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5800" y="1066800"/>
            <a:ext cx="8077200" cy="5029200"/>
          </a:xfrm>
        </p:spPr>
        <p:txBody>
          <a:bodyPr/>
          <a:lstStyle/>
          <a:p>
            <a:pPr>
              <a:lnSpc>
                <a:spcPct val="90000"/>
              </a:lnSpc>
              <a:spcBef>
                <a:spcPts val="0"/>
              </a:spcBef>
              <a:spcAft>
                <a:spcPts val="1200"/>
              </a:spcAft>
              <a:buClr>
                <a:schemeClr val="tx1"/>
              </a:buClr>
            </a:pPr>
            <a:r>
              <a:rPr lang="en-US" altLang="zh-CN" sz="2400" b="1" i="1" dirty="0">
                <a:solidFill>
                  <a:srgbClr val="FF0000"/>
                </a:solidFill>
              </a:rPr>
              <a:t>Libraries</a:t>
            </a:r>
            <a:r>
              <a:rPr lang="en-US" altLang="zh-CN" sz="2400" dirty="0"/>
              <a:t> are collections of previously written tools that perform useful operations.</a:t>
            </a:r>
          </a:p>
          <a:p>
            <a:pPr>
              <a:lnSpc>
                <a:spcPct val="90000"/>
              </a:lnSpc>
              <a:spcBef>
                <a:spcPts val="0"/>
              </a:spcBef>
              <a:spcAft>
                <a:spcPts val="1200"/>
              </a:spcAft>
              <a:buClr>
                <a:schemeClr val="tx1"/>
              </a:buClr>
            </a:pPr>
            <a:r>
              <a:rPr lang="en-US" altLang="zh-CN" sz="2400" dirty="0"/>
              <a:t> </a:t>
            </a:r>
            <a:r>
              <a:rPr lang="en-US" altLang="zh-CN" sz="2000" b="1" dirty="0">
                <a:solidFill>
                  <a:srgbClr val="FF0000"/>
                </a:solidFill>
                <a:latin typeface="Courier New" charset="0"/>
              </a:rPr>
              <a:t>#include &lt;iostream&gt;</a:t>
            </a:r>
            <a:r>
              <a:rPr lang="en-US" altLang="zh-CN" sz="2400" dirty="0">
                <a:solidFill>
                  <a:srgbClr val="000000"/>
                </a:solidFill>
              </a:rPr>
              <a:t> instructs the compiler to read the relevant definitions from what is called a </a:t>
            </a:r>
            <a:r>
              <a:rPr lang="en-US" altLang="zh-CN" sz="2400" dirty="0">
                <a:solidFill>
                  <a:srgbClr val="FF0000"/>
                </a:solidFill>
              </a:rPr>
              <a:t>header (.h) file</a:t>
            </a:r>
            <a:r>
              <a:rPr lang="en-US" altLang="zh-CN" sz="2400" dirty="0">
                <a:solidFill>
                  <a:srgbClr val="000000"/>
                </a:solidFill>
              </a:rPr>
              <a:t>; for you own libraries, write </a:t>
            </a:r>
            <a:r>
              <a:rPr lang="en-US" altLang="zh-CN" sz="2000" b="1" dirty="0">
                <a:solidFill>
                  <a:srgbClr val="FF0000"/>
                </a:solidFill>
                <a:latin typeface="Courier New" charset="0"/>
              </a:rPr>
              <a:t>#include “</a:t>
            </a:r>
            <a:r>
              <a:rPr lang="en-US" altLang="zh-CN" sz="2000" b="1" dirty="0" err="1">
                <a:solidFill>
                  <a:srgbClr val="FF0000"/>
                </a:solidFill>
                <a:latin typeface="Courier New" charset="0"/>
              </a:rPr>
              <a:t>myownlib.h</a:t>
            </a:r>
            <a:r>
              <a:rPr lang="en-US" altLang="zh-CN" sz="2000" b="1" dirty="0">
                <a:solidFill>
                  <a:srgbClr val="FF0000"/>
                </a:solidFill>
                <a:latin typeface="Courier New" charset="0"/>
              </a:rPr>
              <a:t>”</a:t>
            </a:r>
            <a:endParaRPr lang="en-US" altLang="zh-CN" sz="2000" dirty="0">
              <a:solidFill>
                <a:srgbClr val="000000"/>
              </a:solidFill>
            </a:endParaRPr>
          </a:p>
          <a:p>
            <a:pPr>
              <a:lnSpc>
                <a:spcPct val="90000"/>
              </a:lnSpc>
              <a:spcBef>
                <a:spcPts val="0"/>
              </a:spcBef>
              <a:spcAft>
                <a:spcPts val="1200"/>
              </a:spcAft>
            </a:pPr>
            <a:r>
              <a:rPr lang="en-US" altLang="zh-CN" sz="2400" dirty="0"/>
              <a:t>To ensure that the names defined in different parts of a large system do not interfere with one another, C++ segments code into structures called </a:t>
            </a:r>
            <a:r>
              <a:rPr lang="en-US" altLang="zh-CN" sz="2400" dirty="0">
                <a:solidFill>
                  <a:srgbClr val="FF0000"/>
                </a:solidFill>
              </a:rPr>
              <a:t>namespaces</a:t>
            </a:r>
            <a:r>
              <a:rPr lang="en-US" altLang="zh-CN" sz="2400" dirty="0"/>
              <a:t>, each of which keeps track of its own set of names.</a:t>
            </a:r>
          </a:p>
          <a:p>
            <a:pPr>
              <a:lnSpc>
                <a:spcPct val="90000"/>
              </a:lnSpc>
              <a:spcBef>
                <a:spcPts val="0"/>
              </a:spcBef>
              <a:spcAft>
                <a:spcPts val="1200"/>
              </a:spcAft>
            </a:pPr>
            <a:r>
              <a:rPr lang="en-US" altLang="zh-CN" sz="2400" dirty="0"/>
              <a:t>The standard C++ libraries use a namespace called </a:t>
            </a:r>
            <a:r>
              <a:rPr lang="en-US" altLang="zh-CN" sz="2400" dirty="0">
                <a:solidFill>
                  <a:srgbClr val="FF0000"/>
                </a:solidFill>
              </a:rPr>
              <a:t>std</a:t>
            </a:r>
            <a:r>
              <a:rPr lang="en-US" altLang="zh-CN" sz="2400" dirty="0"/>
              <a:t>, which means that you cannot refer to the names defined in standard header files like </a:t>
            </a:r>
            <a:r>
              <a:rPr lang="en-US" altLang="zh-CN" sz="2400" i="1" dirty="0" err="1"/>
              <a:t>iostream.h</a:t>
            </a:r>
            <a:r>
              <a:rPr lang="en-US" altLang="zh-CN" sz="2400" dirty="0"/>
              <a:t> unless you let the compiler know to which namespace those definitions belong.</a:t>
            </a:r>
          </a:p>
          <a:p>
            <a:endParaRPr lang="en-US" altLang="zh-CN" sz="2400" dirty="0"/>
          </a:p>
        </p:txBody>
      </p:sp>
      <p:sp>
        <p:nvSpPr>
          <p:cNvPr id="6"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 Structure of a C++ Program</a:t>
            </a:r>
          </a:p>
        </p:txBody>
      </p:sp>
    </p:spTree>
    <p:extLst>
      <p:ext uri="{BB962C8B-B14F-4D97-AF65-F5344CB8AC3E}">
        <p14:creationId xmlns:p14="http://schemas.microsoft.com/office/powerpoint/2010/main" val="3724085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09600" y="1066800"/>
            <a:ext cx="8001000" cy="5029200"/>
          </a:xfrm>
        </p:spPr>
        <p:txBody>
          <a:bodyPr/>
          <a:lstStyle/>
          <a:p>
            <a:r>
              <a:rPr lang="en-US" altLang="zh-CN" sz="2400" dirty="0"/>
              <a:t>A </a:t>
            </a:r>
            <a:r>
              <a:rPr lang="en-US" altLang="zh-CN" sz="2400" b="1" i="1" dirty="0">
                <a:solidFill>
                  <a:srgbClr val="FF0000"/>
                </a:solidFill>
              </a:rPr>
              <a:t>function</a:t>
            </a:r>
            <a:r>
              <a:rPr lang="en-US" altLang="zh-CN" sz="2400" dirty="0"/>
              <a:t> is a named section of code that performs a specific operation.</a:t>
            </a:r>
          </a:p>
          <a:p>
            <a:r>
              <a:rPr lang="en-US" altLang="zh-CN" sz="2400" dirty="0"/>
              <a:t>Every C++ program must contain a function with the name </a:t>
            </a:r>
            <a:r>
              <a:rPr lang="en-US" altLang="zh-CN" sz="2000" b="1" dirty="0">
                <a:solidFill>
                  <a:srgbClr val="FF0000"/>
                </a:solidFill>
                <a:latin typeface="Courier New" charset="0"/>
              </a:rPr>
              <a:t>main</a:t>
            </a:r>
            <a:r>
              <a:rPr lang="en-US" altLang="zh-CN" sz="2400" dirty="0"/>
              <a:t>.  It specifies the starting point for the computation and is called when the program starts up.  When </a:t>
            </a:r>
            <a:r>
              <a:rPr lang="en-US" altLang="zh-CN" sz="2000" b="1" dirty="0">
                <a:latin typeface="Courier New" charset="0"/>
              </a:rPr>
              <a:t>main</a:t>
            </a:r>
            <a:r>
              <a:rPr lang="en-US" altLang="zh-CN" sz="2400" dirty="0"/>
              <a:t> has finished its work and returns, execution of the program ends.</a:t>
            </a:r>
          </a:p>
          <a:p>
            <a:r>
              <a:rPr lang="en-US" altLang="zh-CN" sz="2400" dirty="0"/>
              <a:t>The </a:t>
            </a:r>
            <a:r>
              <a:rPr lang="en-US" altLang="zh-CN" sz="2000" b="1" dirty="0">
                <a:latin typeface="Courier New" charset="0"/>
              </a:rPr>
              <a:t>main</a:t>
            </a:r>
            <a:r>
              <a:rPr lang="en-US" altLang="zh-CN" sz="2400" dirty="0"/>
              <a:t> function can </a:t>
            </a:r>
            <a:r>
              <a:rPr lang="en-US" altLang="zh-CN" sz="2400" dirty="0">
                <a:solidFill>
                  <a:srgbClr val="FF0000"/>
                </a:solidFill>
              </a:rPr>
              <a:t>call</a:t>
            </a:r>
            <a:r>
              <a:rPr lang="en-US" altLang="zh-CN" sz="2400" dirty="0"/>
              <a:t> other functions, e.g.,  </a:t>
            </a:r>
            <a:r>
              <a:rPr lang="en-US" altLang="zh-CN" sz="2000" b="1" dirty="0" err="1">
                <a:latin typeface="Courier New" charset="0"/>
              </a:rPr>
              <a:t>raiseToPower</a:t>
            </a:r>
            <a:r>
              <a:rPr lang="en-US" altLang="zh-CN" sz="2400" dirty="0"/>
              <a:t> in the </a:t>
            </a:r>
            <a:r>
              <a:rPr lang="en-US" altLang="zh-CN" sz="2000" b="1" dirty="0" err="1">
                <a:latin typeface="Courier New" charset="0"/>
              </a:rPr>
              <a:t>PowerOfTwo</a:t>
            </a:r>
            <a:r>
              <a:rPr lang="en-US" altLang="zh-CN" sz="2400" dirty="0"/>
              <a:t> program (next slide).</a:t>
            </a:r>
          </a:p>
          <a:p>
            <a:r>
              <a:rPr lang="en-US" altLang="zh-CN" sz="2400" dirty="0"/>
              <a:t>Although </a:t>
            </a:r>
            <a:r>
              <a:rPr lang="en-US" altLang="zh-CN" sz="2000" b="1" dirty="0" err="1">
                <a:latin typeface="Courier New" charset="0"/>
              </a:rPr>
              <a:t>raiseToPower</a:t>
            </a:r>
            <a:r>
              <a:rPr lang="en-US" altLang="zh-CN" sz="2400" dirty="0"/>
              <a:t> can be defined in the function definition part after the </a:t>
            </a:r>
            <a:r>
              <a:rPr lang="en-US" altLang="zh-CN" sz="2000" b="1" dirty="0">
                <a:latin typeface="Courier New" charset="0"/>
              </a:rPr>
              <a:t>main</a:t>
            </a:r>
            <a:r>
              <a:rPr lang="en-US" altLang="zh-CN" sz="2400" dirty="0"/>
              <a:t> function, a concise description of the </a:t>
            </a:r>
            <a:r>
              <a:rPr lang="en-US" altLang="zh-CN" sz="2000" b="1" dirty="0" err="1">
                <a:latin typeface="Courier New" charset="0"/>
              </a:rPr>
              <a:t>raiseToPower</a:t>
            </a:r>
            <a:r>
              <a:rPr lang="en-US" altLang="zh-CN" sz="2400" dirty="0"/>
              <a:t> function,</a:t>
            </a:r>
            <a:r>
              <a:rPr lang="zh-CN" altLang="en-US" sz="2400" dirty="0"/>
              <a:t> </a:t>
            </a:r>
            <a:r>
              <a:rPr lang="en-US" altLang="zh-CN" sz="2400" dirty="0"/>
              <a:t>called a </a:t>
            </a:r>
            <a:r>
              <a:rPr lang="en-US" altLang="zh-CN" sz="2400" dirty="0">
                <a:solidFill>
                  <a:srgbClr val="FF0000"/>
                </a:solidFill>
              </a:rPr>
              <a:t>function prototype</a:t>
            </a:r>
            <a:r>
              <a:rPr lang="en-US" altLang="zh-CN" sz="2400" dirty="0"/>
              <a:t>, must appear before the </a:t>
            </a:r>
            <a:r>
              <a:rPr lang="en-US" altLang="zh-CN" sz="2000" b="1" dirty="0">
                <a:latin typeface="Courier New" charset="0"/>
              </a:rPr>
              <a:t>main</a:t>
            </a:r>
            <a:r>
              <a:rPr lang="en-US" altLang="zh-CN" sz="2400" dirty="0"/>
              <a:t> function.</a:t>
            </a:r>
          </a:p>
        </p:txBody>
      </p:sp>
      <p:sp>
        <p:nvSpPr>
          <p:cNvPr id="6"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 Structure of a C++ Program</a:t>
            </a:r>
          </a:p>
        </p:txBody>
      </p:sp>
    </p:spTree>
    <p:extLst>
      <p:ext uri="{BB962C8B-B14F-4D97-AF65-F5344CB8AC3E}">
        <p14:creationId xmlns:p14="http://schemas.microsoft.com/office/powerpoint/2010/main" val="530562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62" name="Rectangle 2"/>
          <p:cNvSpPr>
            <a:spLocks noChangeArrowheads="1"/>
          </p:cNvSpPr>
          <p:nvPr/>
        </p:nvSpPr>
        <p:spPr bwMode="auto">
          <a:xfrm>
            <a:off x="304800" y="1076327"/>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a:p>
        </p:txBody>
      </p:sp>
      <p:grpSp>
        <p:nvGrpSpPr>
          <p:cNvPr id="24" name="Group 23"/>
          <p:cNvGrpSpPr/>
          <p:nvPr/>
        </p:nvGrpSpPr>
        <p:grpSpPr>
          <a:xfrm>
            <a:off x="373065" y="1100592"/>
            <a:ext cx="8440737" cy="5452608"/>
            <a:chOff x="373063" y="1100592"/>
            <a:chExt cx="8440737" cy="5452608"/>
          </a:xfrm>
        </p:grpSpPr>
        <p:sp>
          <p:nvSpPr>
            <p:cNvPr id="706563" name="Text Box 3"/>
            <p:cNvSpPr txBox="1">
              <a:spLocks noChangeArrowheads="1"/>
            </p:cNvSpPr>
            <p:nvPr/>
          </p:nvSpPr>
          <p:spPr bwMode="auto">
            <a:xfrm>
              <a:off x="373063" y="1100592"/>
              <a:ext cx="8440737" cy="5452608"/>
            </a:xfrm>
            <a:prstGeom prst="rect">
              <a:avLst/>
            </a:prstGeom>
            <a:noFill/>
            <a:ln w="9525">
              <a:noFill/>
              <a:miter lim="800000"/>
              <a:headEnd/>
              <a:tailEnd/>
            </a:ln>
            <a:effectLst/>
          </p:spPr>
          <p:txBody>
            <a:bodyPr wrap="square">
              <a:prstTxWarp prst="textNoShape">
                <a:avLst/>
              </a:prstTxWarp>
              <a:spAutoFit/>
            </a:bodyPr>
            <a:lstStyle/>
            <a:p>
              <a:r>
                <a:rPr lang="en-US" sz="1400" b="1" dirty="0">
                  <a:solidFill>
                    <a:srgbClr val="0000FF"/>
                  </a:solidFill>
                  <a:latin typeface="Courier New" charset="0"/>
                </a:rPr>
                <a:t>/*</a:t>
              </a:r>
            </a:p>
            <a:p>
              <a:r>
                <a:rPr lang="en-US" sz="1400" b="1" dirty="0">
                  <a:solidFill>
                    <a:srgbClr val="0000FF"/>
                  </a:solidFill>
                  <a:latin typeface="Courier New" charset="0"/>
                </a:rPr>
                <a:t> * File: </a:t>
              </a:r>
              <a:r>
                <a:rPr lang="en-US" sz="1400" b="1" dirty="0" err="1">
                  <a:solidFill>
                    <a:srgbClr val="0000FF"/>
                  </a:solidFill>
                  <a:latin typeface="Courier New" charset="0"/>
                </a:rPr>
                <a:t>PowersOfTwo.cpp</a:t>
              </a:r>
              <a:endParaRPr lang="en-US" sz="1400" b="1" dirty="0">
                <a:solidFill>
                  <a:srgbClr val="0000FF"/>
                </a:solidFill>
                <a:latin typeface="Courier New" charset="0"/>
              </a:endParaRPr>
            </a:p>
            <a:p>
              <a:r>
                <a:rPr lang="en-US" sz="1400" b="1" dirty="0">
                  <a:solidFill>
                    <a:srgbClr val="0000FF"/>
                  </a:solidFill>
                  <a:latin typeface="Courier New" charset="0"/>
                </a:rPr>
                <a:t> * ---------------------</a:t>
              </a:r>
            </a:p>
            <a:p>
              <a:r>
                <a:rPr lang="en-US" sz="1400" b="1" dirty="0">
                  <a:solidFill>
                    <a:srgbClr val="0000FF"/>
                  </a:solidFill>
                  <a:latin typeface="Courier New" charset="0"/>
                </a:rPr>
                <a:t> * This program generates a list of the powers of</a:t>
              </a:r>
            </a:p>
            <a:p>
              <a:r>
                <a:rPr lang="en-US" sz="1400" b="1" dirty="0">
                  <a:solidFill>
                    <a:srgbClr val="0000FF"/>
                  </a:solidFill>
                  <a:latin typeface="Courier New" charset="0"/>
                </a:rPr>
                <a:t> * two up to an exponent limit entered by the user.</a:t>
              </a:r>
            </a:p>
            <a:p>
              <a:r>
                <a:rPr lang="en-US" sz="1400" b="1" dirty="0">
                  <a:solidFill>
                    <a:srgbClr val="0000FF"/>
                  </a:solidFill>
                  <a:latin typeface="Courier New" charset="0"/>
                </a:rPr>
                <a:t> */</a:t>
              </a:r>
            </a:p>
            <a:p>
              <a:endParaRPr lang="en-US" sz="800" b="1" dirty="0">
                <a:solidFill>
                  <a:srgbClr val="0000FF"/>
                </a:solidFill>
                <a:latin typeface="Courier New" charset="0"/>
              </a:endParaRPr>
            </a:p>
            <a:p>
              <a:r>
                <a:rPr lang="en-US" sz="1400" b="1" dirty="0">
                  <a:solidFill>
                    <a:srgbClr val="000000"/>
                  </a:solidFill>
                  <a:latin typeface="Courier New" charset="0"/>
                </a:rPr>
                <a:t>#include &lt;</a:t>
              </a:r>
              <a:r>
                <a:rPr lang="en-US" sz="1400" b="1" dirty="0" err="1">
                  <a:solidFill>
                    <a:srgbClr val="000000"/>
                  </a:solidFill>
                  <a:latin typeface="Courier New" charset="0"/>
                </a:rPr>
                <a:t>iostream</a:t>
              </a:r>
              <a:r>
                <a:rPr lang="en-US" sz="1400" b="1" dirty="0">
                  <a:solidFill>
                    <a:srgbClr val="000000"/>
                  </a:solidFill>
                  <a:latin typeface="Courier New" charset="0"/>
                </a:rPr>
                <a:t>&gt;</a:t>
              </a:r>
            </a:p>
            <a:p>
              <a:r>
                <a:rPr lang="en-US" sz="1400" b="1" dirty="0">
                  <a:solidFill>
                    <a:srgbClr val="000000"/>
                  </a:solidFill>
                  <a:latin typeface="Courier New" charset="0"/>
                </a:rPr>
                <a:t>using namespace std;</a:t>
              </a:r>
            </a:p>
            <a:p>
              <a:endParaRPr lang="en-US" sz="800" b="1" dirty="0">
                <a:solidFill>
                  <a:srgbClr val="0000FF"/>
                </a:solidFill>
                <a:latin typeface="Courier New" charset="0"/>
              </a:endParaRPr>
            </a:p>
            <a:p>
              <a:r>
                <a:rPr lang="en-US" sz="1400" b="1" dirty="0">
                  <a:solidFill>
                    <a:srgbClr val="0000FF"/>
                  </a:solidFill>
                  <a:latin typeface="Courier New" charset="0"/>
                </a:rPr>
                <a:t>/* Function prototypes */</a:t>
              </a:r>
            </a:p>
            <a:p>
              <a:endParaRPr lang="en-US" sz="800" b="1" dirty="0">
                <a:solidFill>
                  <a:srgbClr val="0000FF"/>
                </a:solidFill>
                <a:latin typeface="Courier New" charset="0"/>
              </a:endParaRPr>
            </a:p>
            <a:p>
              <a:r>
                <a:rPr lang="en-US" sz="1400" b="1" dirty="0" err="1">
                  <a:solidFill>
                    <a:srgbClr val="000000"/>
                  </a:solidFill>
                  <a:latin typeface="Courier New" charset="0"/>
                </a:rPr>
                <a:t>int</a:t>
              </a:r>
              <a:r>
                <a:rPr lang="en-US" sz="1400" b="1" dirty="0">
                  <a:solidFill>
                    <a:srgbClr val="000000"/>
                  </a:solidFill>
                  <a:latin typeface="Courier New" charset="0"/>
                </a:rPr>
                <a:t> </a:t>
              </a:r>
              <a:r>
                <a:rPr lang="en-US" sz="1400" b="1" dirty="0" err="1">
                  <a:solidFill>
                    <a:srgbClr val="000000"/>
                  </a:solidFill>
                  <a:latin typeface="Courier New" charset="0"/>
                </a:rPr>
                <a:t>raiseToPower(int</a:t>
              </a:r>
              <a:r>
                <a:rPr lang="en-US" sz="1400" b="1" dirty="0">
                  <a:solidFill>
                    <a:srgbClr val="000000"/>
                  </a:solidFill>
                  <a:latin typeface="Courier New" charset="0"/>
                </a:rPr>
                <a:t> </a:t>
              </a:r>
              <a:r>
                <a:rPr lang="en-US" sz="1400" b="1" dirty="0" err="1">
                  <a:solidFill>
                    <a:srgbClr val="000000"/>
                  </a:solidFill>
                  <a:latin typeface="Courier New" charset="0"/>
                </a:rPr>
                <a:t>n</a:t>
              </a:r>
              <a:r>
                <a:rPr lang="en-US" sz="1400" b="1" dirty="0">
                  <a:solidFill>
                    <a:srgbClr val="000000"/>
                  </a:solidFill>
                  <a:latin typeface="Courier New" charset="0"/>
                </a:rPr>
                <a:t>, </a:t>
              </a:r>
              <a:r>
                <a:rPr lang="en-US" sz="1400" b="1" dirty="0" err="1">
                  <a:solidFill>
                    <a:srgbClr val="000000"/>
                  </a:solidFill>
                  <a:latin typeface="Courier New" charset="0"/>
                </a:rPr>
                <a:t>int</a:t>
              </a:r>
              <a:r>
                <a:rPr lang="en-US" sz="1400" b="1" dirty="0">
                  <a:solidFill>
                    <a:srgbClr val="000000"/>
                  </a:solidFill>
                  <a:latin typeface="Courier New" charset="0"/>
                </a:rPr>
                <a:t> </a:t>
              </a:r>
              <a:r>
                <a:rPr lang="en-US" sz="1400" b="1" dirty="0" err="1">
                  <a:solidFill>
                    <a:srgbClr val="000000"/>
                  </a:solidFill>
                  <a:latin typeface="Courier New" charset="0"/>
                </a:rPr>
                <a:t>k</a:t>
              </a:r>
              <a:r>
                <a:rPr lang="en-US" sz="1400" b="1" dirty="0">
                  <a:solidFill>
                    <a:srgbClr val="000000"/>
                  </a:solidFill>
                  <a:latin typeface="Courier New" charset="0"/>
                </a:rPr>
                <a:t>);</a:t>
              </a:r>
            </a:p>
            <a:p>
              <a:endParaRPr lang="en-US" sz="800" b="1" dirty="0">
                <a:solidFill>
                  <a:srgbClr val="0000FF"/>
                </a:solidFill>
                <a:latin typeface="Courier New" charset="0"/>
              </a:endParaRPr>
            </a:p>
            <a:p>
              <a:r>
                <a:rPr lang="en-US" sz="1400" b="1" dirty="0">
                  <a:solidFill>
                    <a:srgbClr val="0000FF"/>
                  </a:solidFill>
                  <a:latin typeface="Courier New" charset="0"/>
                </a:rPr>
                <a:t>/* Main program */</a:t>
              </a:r>
            </a:p>
            <a:p>
              <a:endParaRPr lang="en-US" sz="1050" b="1" dirty="0">
                <a:solidFill>
                  <a:srgbClr val="0000FF"/>
                </a:solidFill>
                <a:latin typeface="Courier New" charset="0"/>
              </a:endParaRPr>
            </a:p>
            <a:p>
              <a:r>
                <a:rPr lang="en-US" sz="1400" b="1" dirty="0" err="1">
                  <a:solidFill>
                    <a:srgbClr val="000000"/>
                  </a:solidFill>
                  <a:latin typeface="Courier New" charset="0"/>
                </a:rPr>
                <a:t>int</a:t>
              </a:r>
              <a:r>
                <a:rPr lang="en-US" sz="1400" b="1" dirty="0">
                  <a:solidFill>
                    <a:srgbClr val="000000"/>
                  </a:solidFill>
                  <a:latin typeface="Courier New" charset="0"/>
                </a:rPr>
                <a:t> main() {</a:t>
              </a:r>
            </a:p>
            <a:p>
              <a:r>
                <a:rPr lang="en-US" sz="1400" b="1" dirty="0">
                  <a:solidFill>
                    <a:srgbClr val="000000"/>
                  </a:solidFill>
                  <a:latin typeface="Courier New" charset="0"/>
                </a:rPr>
                <a:t>   </a:t>
              </a:r>
              <a:r>
                <a:rPr lang="en-US" sz="1400" b="1" dirty="0" err="1">
                  <a:solidFill>
                    <a:srgbClr val="000000"/>
                  </a:solidFill>
                  <a:latin typeface="Courier New" charset="0"/>
                </a:rPr>
                <a:t>int</a:t>
              </a:r>
              <a:r>
                <a:rPr lang="en-US" sz="1400" b="1" dirty="0">
                  <a:solidFill>
                    <a:srgbClr val="000000"/>
                  </a:solidFill>
                  <a:latin typeface="Courier New" charset="0"/>
                </a:rPr>
                <a:t> limit;</a:t>
              </a:r>
            </a:p>
            <a:p>
              <a:r>
                <a:rPr lang="en-US" sz="1400" b="1" dirty="0">
                  <a:solidFill>
                    <a:srgbClr val="000000"/>
                  </a:solidFill>
                  <a:latin typeface="Courier New" charset="0"/>
                </a:rPr>
                <a:t>   </a:t>
              </a:r>
              <a:r>
                <a:rPr lang="en-US" sz="1400" b="1" dirty="0" err="1">
                  <a:solidFill>
                    <a:srgbClr val="000000"/>
                  </a:solidFill>
                  <a:latin typeface="Courier New" charset="0"/>
                </a:rPr>
                <a:t>cout</a:t>
              </a:r>
              <a:r>
                <a:rPr lang="en-US" sz="1400" b="1" dirty="0">
                  <a:solidFill>
                    <a:srgbClr val="000000"/>
                  </a:solidFill>
                  <a:latin typeface="Courier New" charset="0"/>
                </a:rPr>
                <a:t> &lt;&lt; "This program lists powers of two." &lt;&lt; </a:t>
              </a:r>
              <a:r>
                <a:rPr lang="en-US" sz="1400" b="1" dirty="0" err="1">
                  <a:solidFill>
                    <a:srgbClr val="000000"/>
                  </a:solidFill>
                  <a:latin typeface="Courier New" charset="0"/>
                </a:rPr>
                <a:t>endl</a:t>
              </a:r>
              <a:r>
                <a:rPr lang="en-US" sz="1400" b="1" dirty="0">
                  <a:solidFill>
                    <a:srgbClr val="000000"/>
                  </a:solidFill>
                  <a:latin typeface="Courier New" charset="0"/>
                </a:rPr>
                <a:t>;</a:t>
              </a:r>
            </a:p>
            <a:p>
              <a:r>
                <a:rPr lang="en-US" sz="1400" b="1" dirty="0">
                  <a:solidFill>
                    <a:srgbClr val="000000"/>
                  </a:solidFill>
                  <a:latin typeface="Courier New" charset="0"/>
                </a:rPr>
                <a:t>   </a:t>
              </a:r>
              <a:r>
                <a:rPr lang="en-US" sz="1400" b="1" dirty="0" err="1">
                  <a:solidFill>
                    <a:srgbClr val="000000"/>
                  </a:solidFill>
                  <a:latin typeface="Courier New" charset="0"/>
                </a:rPr>
                <a:t>cout</a:t>
              </a:r>
              <a:r>
                <a:rPr lang="en-US" sz="1400" b="1" dirty="0">
                  <a:solidFill>
                    <a:srgbClr val="000000"/>
                  </a:solidFill>
                  <a:latin typeface="Courier New" charset="0"/>
                </a:rPr>
                <a:t> &lt;&lt; "Enter exponent limit: ";</a:t>
              </a:r>
            </a:p>
            <a:p>
              <a:r>
                <a:rPr lang="en-US" sz="1400" b="1" dirty="0">
                  <a:solidFill>
                    <a:srgbClr val="000000"/>
                  </a:solidFill>
                  <a:latin typeface="Courier New" charset="0"/>
                </a:rPr>
                <a:t>   </a:t>
              </a:r>
              <a:r>
                <a:rPr lang="en-US" sz="1400" b="1" dirty="0" err="1">
                  <a:solidFill>
                    <a:srgbClr val="000000"/>
                  </a:solidFill>
                  <a:latin typeface="Courier New" charset="0"/>
                </a:rPr>
                <a:t>cin</a:t>
              </a:r>
              <a:r>
                <a:rPr lang="en-US" sz="1400" b="1" dirty="0">
                  <a:solidFill>
                    <a:srgbClr val="000000"/>
                  </a:solidFill>
                  <a:latin typeface="Courier New" charset="0"/>
                </a:rPr>
                <a:t> &gt;&gt; limit;</a:t>
              </a:r>
            </a:p>
            <a:p>
              <a:r>
                <a:rPr lang="en-US" sz="1400" b="1" dirty="0">
                  <a:solidFill>
                    <a:srgbClr val="000000"/>
                  </a:solidFill>
                  <a:latin typeface="Courier New" charset="0"/>
                </a:rPr>
                <a:t>   for (</a:t>
              </a:r>
              <a:r>
                <a:rPr lang="en-US" sz="1400" b="1" dirty="0" err="1">
                  <a:solidFill>
                    <a:srgbClr val="000000"/>
                  </a:solidFill>
                  <a:latin typeface="Courier New" charset="0"/>
                </a:rPr>
                <a:t>int</a:t>
              </a:r>
              <a:r>
                <a:rPr lang="en-US" sz="1400" b="1" dirty="0">
                  <a:solidFill>
                    <a:srgbClr val="000000"/>
                  </a:solidFill>
                  <a:latin typeface="Courier New" charset="0"/>
                </a:rPr>
                <a:t> </a:t>
              </a:r>
              <a:r>
                <a:rPr lang="en-US" sz="1400" b="1" dirty="0" err="1">
                  <a:solidFill>
                    <a:srgbClr val="000000"/>
                  </a:solidFill>
                  <a:latin typeface="Courier New" charset="0"/>
                </a:rPr>
                <a:t>i</a:t>
              </a:r>
              <a:r>
                <a:rPr lang="en-US" sz="1400" b="1" dirty="0">
                  <a:solidFill>
                    <a:srgbClr val="000000"/>
                  </a:solidFill>
                  <a:latin typeface="Courier New" charset="0"/>
                </a:rPr>
                <a:t> = 0; </a:t>
              </a:r>
              <a:r>
                <a:rPr lang="en-US" sz="1400" b="1" dirty="0" err="1">
                  <a:solidFill>
                    <a:srgbClr val="000000"/>
                  </a:solidFill>
                  <a:latin typeface="Courier New" charset="0"/>
                </a:rPr>
                <a:t>i</a:t>
              </a:r>
              <a:r>
                <a:rPr lang="en-US" sz="1400" b="1" dirty="0">
                  <a:solidFill>
                    <a:srgbClr val="000000"/>
                  </a:solidFill>
                  <a:latin typeface="Courier New" charset="0"/>
                </a:rPr>
                <a:t> &lt;= limit; </a:t>
              </a:r>
              <a:r>
                <a:rPr lang="en-US" sz="1400" b="1" dirty="0" err="1">
                  <a:solidFill>
                    <a:srgbClr val="000000"/>
                  </a:solidFill>
                  <a:latin typeface="Courier New" charset="0"/>
                </a:rPr>
                <a:t>i</a:t>
              </a:r>
              <a:r>
                <a:rPr lang="en-US" sz="1400" b="1" dirty="0">
                  <a:solidFill>
                    <a:srgbClr val="000000"/>
                  </a:solidFill>
                  <a:latin typeface="Courier New" charset="0"/>
                </a:rPr>
                <a:t>++) {</a:t>
              </a:r>
            </a:p>
            <a:p>
              <a:r>
                <a:rPr lang="en-US" sz="1400" b="1" dirty="0">
                  <a:solidFill>
                    <a:srgbClr val="000000"/>
                  </a:solidFill>
                  <a:latin typeface="Courier New" charset="0"/>
                </a:rPr>
                <a:t>      </a:t>
              </a:r>
              <a:r>
                <a:rPr lang="en-US" sz="1400" b="1" dirty="0" err="1">
                  <a:solidFill>
                    <a:srgbClr val="000000"/>
                  </a:solidFill>
                  <a:latin typeface="Courier New" charset="0"/>
                </a:rPr>
                <a:t>cout</a:t>
              </a:r>
              <a:r>
                <a:rPr lang="en-US" sz="1400" b="1" dirty="0">
                  <a:solidFill>
                    <a:srgbClr val="000000"/>
                  </a:solidFill>
                  <a:latin typeface="Courier New" charset="0"/>
                </a:rPr>
                <a:t> &lt;&lt; "2 to the " &lt;&lt; </a:t>
              </a:r>
              <a:r>
                <a:rPr lang="en-US" sz="1400" b="1" dirty="0" err="1">
                  <a:solidFill>
                    <a:srgbClr val="000000"/>
                  </a:solidFill>
                  <a:latin typeface="Courier New" charset="0"/>
                </a:rPr>
                <a:t>i</a:t>
              </a:r>
              <a:r>
                <a:rPr lang="en-US" sz="1400" b="1" dirty="0">
                  <a:solidFill>
                    <a:srgbClr val="000000"/>
                  </a:solidFill>
                  <a:latin typeface="Courier New" charset="0"/>
                </a:rPr>
                <a:t> &lt;&lt; " = "</a:t>
              </a:r>
            </a:p>
            <a:p>
              <a:r>
                <a:rPr lang="en-US" sz="1400" b="1" dirty="0">
                  <a:solidFill>
                    <a:srgbClr val="000000"/>
                  </a:solidFill>
                  <a:latin typeface="Courier New" charset="0"/>
                </a:rPr>
                <a:t>           &lt;&lt; raiseToPower(2, </a:t>
              </a:r>
              <a:r>
                <a:rPr lang="en-US" sz="1400" b="1" dirty="0" err="1">
                  <a:solidFill>
                    <a:srgbClr val="000000"/>
                  </a:solidFill>
                  <a:latin typeface="Courier New" charset="0"/>
                </a:rPr>
                <a:t>i</a:t>
              </a:r>
              <a:r>
                <a:rPr lang="en-US" sz="1400" b="1" dirty="0">
                  <a:solidFill>
                    <a:srgbClr val="000000"/>
                  </a:solidFill>
                  <a:latin typeface="Courier New" charset="0"/>
                </a:rPr>
                <a:t>) &lt;&lt; </a:t>
              </a:r>
              <a:r>
                <a:rPr lang="en-US" sz="1400" b="1" dirty="0" err="1">
                  <a:solidFill>
                    <a:srgbClr val="000000"/>
                  </a:solidFill>
                  <a:latin typeface="Courier New" charset="0"/>
                </a:rPr>
                <a:t>endl</a:t>
              </a:r>
              <a:r>
                <a:rPr lang="en-US" sz="1400" b="1" dirty="0">
                  <a:solidFill>
                    <a:srgbClr val="000000"/>
                  </a:solidFill>
                  <a:latin typeface="Courier New" charset="0"/>
                </a:rPr>
                <a:t>;</a:t>
              </a:r>
            </a:p>
            <a:p>
              <a:r>
                <a:rPr lang="en-US" sz="1400" b="1" dirty="0">
                  <a:solidFill>
                    <a:srgbClr val="000000"/>
                  </a:solidFill>
                  <a:latin typeface="Courier New" charset="0"/>
                </a:rPr>
                <a:t>   }</a:t>
              </a:r>
            </a:p>
            <a:p>
              <a:r>
                <a:rPr lang="en-US" sz="1400" b="1" dirty="0">
                  <a:solidFill>
                    <a:srgbClr val="000000"/>
                  </a:solidFill>
                  <a:latin typeface="Courier New" charset="0"/>
                </a:rPr>
                <a:t>   return 0;</a:t>
              </a:r>
            </a:p>
            <a:p>
              <a:r>
                <a:rPr lang="en-US" sz="1400" b="1" dirty="0">
                  <a:solidFill>
                    <a:srgbClr val="000000"/>
                  </a:solidFill>
                  <a:latin typeface="Courier New" charset="0"/>
                </a:rPr>
                <a:t>}</a:t>
              </a:r>
            </a:p>
          </p:txBody>
        </p:sp>
        <p:sp>
          <p:nvSpPr>
            <p:cNvPr id="12" name="TextBox 11"/>
            <p:cNvSpPr txBox="1"/>
            <p:nvPr/>
          </p:nvSpPr>
          <p:spPr>
            <a:xfrm>
              <a:off x="6672802" y="1600200"/>
              <a:ext cx="1817148" cy="338554"/>
            </a:xfrm>
            <a:prstGeom prst="rect">
              <a:avLst/>
            </a:prstGeom>
            <a:noFill/>
          </p:spPr>
          <p:txBody>
            <a:bodyPr wrap="square" rtlCol="0">
              <a:spAutoFit/>
            </a:bodyPr>
            <a:lstStyle/>
            <a:p>
              <a:r>
                <a:rPr lang="en-US" sz="1600" i="1" dirty="0">
                  <a:solidFill>
                    <a:srgbClr val="0000FF"/>
                  </a:solidFill>
                </a:rPr>
                <a:t>program comment</a:t>
              </a:r>
            </a:p>
          </p:txBody>
        </p:sp>
        <p:pic>
          <p:nvPicPr>
            <p:cNvPr id="13" name="Picture 12" descr="HelloWorldBrace1.png"/>
            <p:cNvPicPr>
              <a:picLocks noChangeAspect="1"/>
            </p:cNvPicPr>
            <p:nvPr/>
          </p:nvPicPr>
          <p:blipFill>
            <a:blip r:embed="rId3"/>
            <a:stretch>
              <a:fillRect/>
            </a:stretch>
          </p:blipFill>
          <p:spPr>
            <a:xfrm>
              <a:off x="6521451" y="1195898"/>
              <a:ext cx="184150" cy="1242502"/>
            </a:xfrm>
            <a:prstGeom prst="rect">
              <a:avLst/>
            </a:prstGeom>
          </p:spPr>
        </p:pic>
        <p:sp>
          <p:nvSpPr>
            <p:cNvPr id="15" name="TextBox 14"/>
            <p:cNvSpPr txBox="1"/>
            <p:nvPr/>
          </p:nvSpPr>
          <p:spPr>
            <a:xfrm>
              <a:off x="6672802" y="2545662"/>
              <a:ext cx="1676400" cy="338554"/>
            </a:xfrm>
            <a:prstGeom prst="rect">
              <a:avLst/>
            </a:prstGeom>
            <a:noFill/>
          </p:spPr>
          <p:txBody>
            <a:bodyPr wrap="square" rtlCol="0">
              <a:spAutoFit/>
            </a:bodyPr>
            <a:lstStyle/>
            <a:p>
              <a:r>
                <a:rPr lang="en-US" sz="1600" i="1" dirty="0">
                  <a:solidFill>
                    <a:srgbClr val="0000FF"/>
                  </a:solidFill>
                </a:rPr>
                <a:t>library inclusions</a:t>
              </a:r>
            </a:p>
          </p:txBody>
        </p:sp>
        <p:pic>
          <p:nvPicPr>
            <p:cNvPr id="16" name="Picture 15" descr="HelloWorldBrace2.png"/>
            <p:cNvPicPr>
              <a:picLocks noChangeAspect="1"/>
            </p:cNvPicPr>
            <p:nvPr/>
          </p:nvPicPr>
          <p:blipFill>
            <a:blip r:embed="rId4"/>
            <a:stretch>
              <a:fillRect/>
            </a:stretch>
          </p:blipFill>
          <p:spPr>
            <a:xfrm>
              <a:off x="6524170" y="2498875"/>
              <a:ext cx="136886" cy="457200"/>
            </a:xfrm>
            <a:prstGeom prst="rect">
              <a:avLst/>
            </a:prstGeom>
          </p:spPr>
        </p:pic>
        <p:sp>
          <p:nvSpPr>
            <p:cNvPr id="18" name="TextBox 17"/>
            <p:cNvSpPr txBox="1"/>
            <p:nvPr/>
          </p:nvSpPr>
          <p:spPr>
            <a:xfrm>
              <a:off x="6672802" y="3319046"/>
              <a:ext cx="1817148" cy="338554"/>
            </a:xfrm>
            <a:prstGeom prst="rect">
              <a:avLst/>
            </a:prstGeom>
            <a:noFill/>
          </p:spPr>
          <p:txBody>
            <a:bodyPr wrap="square" rtlCol="0">
              <a:spAutoFit/>
            </a:bodyPr>
            <a:lstStyle/>
            <a:p>
              <a:r>
                <a:rPr lang="en-US" sz="1600" i="1" dirty="0">
                  <a:solidFill>
                    <a:srgbClr val="0000FF"/>
                  </a:solidFill>
                </a:rPr>
                <a:t>function prototype</a:t>
              </a:r>
            </a:p>
          </p:txBody>
        </p:sp>
        <p:pic>
          <p:nvPicPr>
            <p:cNvPr id="19" name="Picture 18" descr="HelloWorldBrace2.png"/>
            <p:cNvPicPr>
              <a:picLocks noChangeAspect="1"/>
            </p:cNvPicPr>
            <p:nvPr/>
          </p:nvPicPr>
          <p:blipFill>
            <a:blip r:embed="rId4"/>
            <a:stretch>
              <a:fillRect/>
            </a:stretch>
          </p:blipFill>
          <p:spPr>
            <a:xfrm>
              <a:off x="6524170" y="3276600"/>
              <a:ext cx="136886" cy="457200"/>
            </a:xfrm>
            <a:prstGeom prst="rect">
              <a:avLst/>
            </a:prstGeom>
          </p:spPr>
        </p:pic>
        <p:sp>
          <p:nvSpPr>
            <p:cNvPr id="21" name="TextBox 20"/>
            <p:cNvSpPr txBox="1"/>
            <p:nvPr/>
          </p:nvSpPr>
          <p:spPr>
            <a:xfrm>
              <a:off x="6781800" y="5059551"/>
              <a:ext cx="1447800" cy="338554"/>
            </a:xfrm>
            <a:prstGeom prst="rect">
              <a:avLst/>
            </a:prstGeom>
            <a:noFill/>
          </p:spPr>
          <p:txBody>
            <a:bodyPr wrap="square" rtlCol="0">
              <a:spAutoFit/>
            </a:bodyPr>
            <a:lstStyle/>
            <a:p>
              <a:r>
                <a:rPr lang="en-US" sz="1600" i="1" dirty="0">
                  <a:solidFill>
                    <a:srgbClr val="0000FF"/>
                  </a:solidFill>
                </a:rPr>
                <a:t>main program</a:t>
              </a:r>
            </a:p>
          </p:txBody>
        </p:sp>
        <p:pic>
          <p:nvPicPr>
            <p:cNvPr id="22" name="Picture 21" descr="HelloWorldBrace1.png"/>
            <p:cNvPicPr>
              <a:picLocks/>
            </p:cNvPicPr>
            <p:nvPr/>
          </p:nvPicPr>
          <p:blipFill>
            <a:blip r:embed="rId3"/>
            <a:stretch>
              <a:fillRect/>
            </a:stretch>
          </p:blipFill>
          <p:spPr>
            <a:xfrm>
              <a:off x="6560259" y="4103854"/>
              <a:ext cx="201168" cy="2331720"/>
            </a:xfrm>
            <a:prstGeom prst="rect">
              <a:avLst/>
            </a:prstGeom>
          </p:spPr>
        </p:pic>
      </p:grpSp>
      <p:sp>
        <p:nvSpPr>
          <p:cNvPr id="706567" name="Rectangle 7"/>
          <p:cNvSpPr>
            <a:spLocks noChangeArrowheads="1"/>
          </p:cNvSpPr>
          <p:nvPr/>
        </p:nvSpPr>
        <p:spPr bwMode="auto">
          <a:xfrm>
            <a:off x="0" y="2"/>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706569"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The Structure of a C++ Program</a:t>
            </a:r>
          </a:p>
        </p:txBody>
      </p:sp>
      <p:sp>
        <p:nvSpPr>
          <p:cNvPr id="706570" name="Rectangle 10"/>
          <p:cNvSpPr>
            <a:spLocks noChangeArrowheads="1"/>
          </p:cNvSpPr>
          <p:nvPr/>
        </p:nvSpPr>
        <p:spPr bwMode="auto">
          <a:xfrm>
            <a:off x="304800" y="1076327"/>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a:p>
        </p:txBody>
      </p:sp>
      <p:sp>
        <p:nvSpPr>
          <p:cNvPr id="25" name="Text Box 6"/>
          <p:cNvSpPr txBox="1">
            <a:spLocks noChangeArrowheads="1"/>
          </p:cNvSpPr>
          <p:nvPr/>
        </p:nvSpPr>
        <p:spPr bwMode="auto">
          <a:xfrm>
            <a:off x="373299" y="1098548"/>
            <a:ext cx="8464145" cy="3108544"/>
          </a:xfrm>
          <a:prstGeom prst="rect">
            <a:avLst/>
          </a:prstGeom>
          <a:noFill/>
          <a:ln w="9525">
            <a:noFill/>
            <a:miter lim="800000"/>
            <a:headEnd/>
            <a:tailEnd/>
          </a:ln>
          <a:effectLst/>
        </p:spPr>
        <p:txBody>
          <a:bodyPr wrap="square">
            <a:prstTxWarp prst="textNoShape">
              <a:avLst/>
            </a:prstTxWarp>
            <a:spAutoFit/>
          </a:bodyPr>
          <a:lstStyle/>
          <a:p>
            <a:r>
              <a:rPr lang="en-US" sz="1400" b="1" dirty="0">
                <a:solidFill>
                  <a:srgbClr val="0000FF"/>
                </a:solidFill>
                <a:latin typeface="Courier New" charset="0"/>
              </a:rPr>
              <a:t>/*</a:t>
            </a:r>
          </a:p>
          <a:p>
            <a:r>
              <a:rPr lang="en-US" sz="1400" b="1" dirty="0">
                <a:solidFill>
                  <a:srgbClr val="0000FF"/>
                </a:solidFill>
                <a:latin typeface="Courier New" charset="0"/>
              </a:rPr>
              <a:t> * Function: </a:t>
            </a:r>
            <a:r>
              <a:rPr lang="en-US" sz="1400" b="1" dirty="0" err="1">
                <a:solidFill>
                  <a:srgbClr val="0000FF"/>
                </a:solidFill>
                <a:latin typeface="Courier New" charset="0"/>
              </a:rPr>
              <a:t>raiseToPower</a:t>
            </a:r>
            <a:endParaRPr lang="en-US" sz="1400" b="1" dirty="0">
              <a:solidFill>
                <a:srgbClr val="0000FF"/>
              </a:solidFill>
              <a:latin typeface="Courier New" charset="0"/>
            </a:endParaRPr>
          </a:p>
          <a:p>
            <a:r>
              <a:rPr lang="en-US" sz="1400" b="1" dirty="0">
                <a:solidFill>
                  <a:srgbClr val="0000FF"/>
                </a:solidFill>
                <a:latin typeface="Courier New" charset="0"/>
              </a:rPr>
              <a:t> * Usage: </a:t>
            </a:r>
            <a:r>
              <a:rPr lang="en-US" sz="1400" b="1" dirty="0" err="1">
                <a:solidFill>
                  <a:srgbClr val="0000FF"/>
                </a:solidFill>
                <a:latin typeface="Courier New" charset="0"/>
              </a:rPr>
              <a:t>int</a:t>
            </a:r>
            <a:r>
              <a:rPr lang="en-US" sz="1400" b="1" dirty="0">
                <a:solidFill>
                  <a:srgbClr val="0000FF"/>
                </a:solidFill>
                <a:latin typeface="Courier New" charset="0"/>
              </a:rPr>
              <a:t> </a:t>
            </a:r>
            <a:r>
              <a:rPr lang="en-US" sz="1400" b="1" dirty="0" err="1">
                <a:solidFill>
                  <a:srgbClr val="0000FF"/>
                </a:solidFill>
                <a:latin typeface="Courier New" charset="0"/>
              </a:rPr>
              <a:t>p</a:t>
            </a:r>
            <a:r>
              <a:rPr lang="en-US" sz="1400" b="1" dirty="0">
                <a:solidFill>
                  <a:srgbClr val="0000FF"/>
                </a:solidFill>
                <a:latin typeface="Courier New" charset="0"/>
              </a:rPr>
              <a:t> = </a:t>
            </a:r>
            <a:r>
              <a:rPr lang="en-US" sz="1400" b="1" dirty="0" err="1">
                <a:solidFill>
                  <a:srgbClr val="0000FF"/>
                </a:solidFill>
                <a:latin typeface="Courier New" charset="0"/>
              </a:rPr>
              <a:t>raiseToPower(n</a:t>
            </a:r>
            <a:r>
              <a:rPr lang="en-US" sz="1400" b="1" dirty="0">
                <a:solidFill>
                  <a:srgbClr val="0000FF"/>
                </a:solidFill>
                <a:latin typeface="Courier New" charset="0"/>
              </a:rPr>
              <a:t>, </a:t>
            </a:r>
            <a:r>
              <a:rPr lang="en-US" sz="1400" b="1" dirty="0" err="1">
                <a:solidFill>
                  <a:srgbClr val="0000FF"/>
                </a:solidFill>
                <a:latin typeface="Courier New" charset="0"/>
              </a:rPr>
              <a:t>k</a:t>
            </a:r>
            <a:r>
              <a:rPr lang="en-US" sz="1400" b="1" dirty="0">
                <a:solidFill>
                  <a:srgbClr val="0000FF"/>
                </a:solidFill>
                <a:latin typeface="Courier New" charset="0"/>
              </a:rPr>
              <a:t>);</a:t>
            </a:r>
          </a:p>
          <a:p>
            <a:r>
              <a:rPr lang="en-US" sz="1400" b="1" dirty="0">
                <a:solidFill>
                  <a:srgbClr val="0000FF"/>
                </a:solidFill>
                <a:latin typeface="Courier New" charset="0"/>
              </a:rPr>
              <a:t> * ----------------------------------</a:t>
            </a:r>
          </a:p>
          <a:p>
            <a:r>
              <a:rPr lang="en-US" sz="1400" b="1" dirty="0">
                <a:solidFill>
                  <a:srgbClr val="0000FF"/>
                </a:solidFill>
                <a:latin typeface="Courier New" charset="0"/>
              </a:rPr>
              <a:t> * Returns the integer </a:t>
            </a:r>
            <a:r>
              <a:rPr lang="en-US" sz="1400" b="1" dirty="0" err="1">
                <a:solidFill>
                  <a:srgbClr val="0000FF"/>
                </a:solidFill>
                <a:latin typeface="Courier New" charset="0"/>
              </a:rPr>
              <a:t>n</a:t>
            </a:r>
            <a:r>
              <a:rPr lang="en-US" sz="1400" b="1" dirty="0">
                <a:solidFill>
                  <a:srgbClr val="0000FF"/>
                </a:solidFill>
                <a:latin typeface="Courier New" charset="0"/>
              </a:rPr>
              <a:t> raised to the </a:t>
            </a:r>
            <a:r>
              <a:rPr lang="en-US" sz="1400" b="1" dirty="0" err="1">
                <a:solidFill>
                  <a:srgbClr val="0000FF"/>
                </a:solidFill>
                <a:latin typeface="Courier New" charset="0"/>
              </a:rPr>
              <a:t>kth</a:t>
            </a:r>
            <a:r>
              <a:rPr lang="en-US" sz="1400" b="1" dirty="0">
                <a:solidFill>
                  <a:srgbClr val="0000FF"/>
                </a:solidFill>
                <a:latin typeface="Courier New" charset="0"/>
              </a:rPr>
              <a:t> power.</a:t>
            </a:r>
          </a:p>
          <a:p>
            <a:r>
              <a:rPr lang="en-US" sz="1400" b="1" dirty="0">
                <a:solidFill>
                  <a:srgbClr val="0000FF"/>
                </a:solidFill>
                <a:latin typeface="Courier New" charset="0"/>
              </a:rPr>
              <a:t> */</a:t>
            </a:r>
          </a:p>
          <a:p>
            <a:endParaRPr lang="en-US" sz="1400" b="1" dirty="0">
              <a:solidFill>
                <a:srgbClr val="000000"/>
              </a:solidFill>
              <a:latin typeface="Courier New" charset="0"/>
            </a:endParaRPr>
          </a:p>
          <a:p>
            <a:r>
              <a:rPr lang="en-US" sz="1400" b="1" dirty="0" err="1">
                <a:solidFill>
                  <a:srgbClr val="000000"/>
                </a:solidFill>
                <a:latin typeface="Courier New" charset="0"/>
              </a:rPr>
              <a:t>int</a:t>
            </a:r>
            <a:r>
              <a:rPr lang="en-US" sz="1400" b="1" dirty="0">
                <a:solidFill>
                  <a:srgbClr val="000000"/>
                </a:solidFill>
                <a:latin typeface="Courier New" charset="0"/>
              </a:rPr>
              <a:t> </a:t>
            </a:r>
            <a:r>
              <a:rPr lang="en-US" sz="1400" b="1" dirty="0" err="1">
                <a:solidFill>
                  <a:srgbClr val="000000"/>
                </a:solidFill>
                <a:latin typeface="Courier New" charset="0"/>
              </a:rPr>
              <a:t>raiseToPower(int</a:t>
            </a:r>
            <a:r>
              <a:rPr lang="en-US" sz="1400" b="1" dirty="0">
                <a:solidFill>
                  <a:srgbClr val="000000"/>
                </a:solidFill>
                <a:latin typeface="Courier New" charset="0"/>
              </a:rPr>
              <a:t> </a:t>
            </a:r>
            <a:r>
              <a:rPr lang="en-US" sz="1400" b="1" dirty="0" err="1">
                <a:solidFill>
                  <a:srgbClr val="000000"/>
                </a:solidFill>
                <a:latin typeface="Courier New" charset="0"/>
              </a:rPr>
              <a:t>n</a:t>
            </a:r>
            <a:r>
              <a:rPr lang="en-US" sz="1400" b="1" dirty="0">
                <a:solidFill>
                  <a:srgbClr val="000000"/>
                </a:solidFill>
                <a:latin typeface="Courier New" charset="0"/>
              </a:rPr>
              <a:t>, </a:t>
            </a:r>
            <a:r>
              <a:rPr lang="en-US" sz="1400" b="1" dirty="0" err="1">
                <a:solidFill>
                  <a:srgbClr val="000000"/>
                </a:solidFill>
                <a:latin typeface="Courier New" charset="0"/>
              </a:rPr>
              <a:t>int</a:t>
            </a:r>
            <a:r>
              <a:rPr lang="en-US" sz="1400" b="1" dirty="0">
                <a:solidFill>
                  <a:srgbClr val="000000"/>
                </a:solidFill>
                <a:latin typeface="Courier New" charset="0"/>
              </a:rPr>
              <a:t> </a:t>
            </a:r>
            <a:r>
              <a:rPr lang="en-US" sz="1400" b="1" dirty="0" err="1">
                <a:solidFill>
                  <a:srgbClr val="000000"/>
                </a:solidFill>
                <a:latin typeface="Courier New" charset="0"/>
              </a:rPr>
              <a:t>k</a:t>
            </a:r>
            <a:r>
              <a:rPr lang="en-US" sz="1400" b="1" dirty="0">
                <a:solidFill>
                  <a:srgbClr val="000000"/>
                </a:solidFill>
                <a:latin typeface="Courier New" charset="0"/>
              </a:rPr>
              <a:t>) {</a:t>
            </a:r>
          </a:p>
          <a:p>
            <a:r>
              <a:rPr lang="en-US" sz="1400" b="1" dirty="0">
                <a:solidFill>
                  <a:srgbClr val="000000"/>
                </a:solidFill>
                <a:latin typeface="Courier New" charset="0"/>
              </a:rPr>
              <a:t>   </a:t>
            </a:r>
            <a:r>
              <a:rPr lang="en-US" sz="1400" b="1" dirty="0" err="1">
                <a:solidFill>
                  <a:srgbClr val="000000"/>
                </a:solidFill>
                <a:latin typeface="Courier New" charset="0"/>
              </a:rPr>
              <a:t>int</a:t>
            </a:r>
            <a:r>
              <a:rPr lang="en-US" sz="1400" b="1" dirty="0">
                <a:solidFill>
                  <a:srgbClr val="000000"/>
                </a:solidFill>
                <a:latin typeface="Courier New" charset="0"/>
              </a:rPr>
              <a:t> result = 1;</a:t>
            </a:r>
          </a:p>
          <a:p>
            <a:r>
              <a:rPr lang="en-US" sz="1400" b="1" dirty="0">
                <a:solidFill>
                  <a:srgbClr val="000000"/>
                </a:solidFill>
                <a:latin typeface="Courier New" charset="0"/>
              </a:rPr>
              <a:t>   for (</a:t>
            </a:r>
            <a:r>
              <a:rPr lang="en-US" sz="1400" b="1" dirty="0" err="1">
                <a:solidFill>
                  <a:srgbClr val="000000"/>
                </a:solidFill>
                <a:latin typeface="Courier New" charset="0"/>
              </a:rPr>
              <a:t>int</a:t>
            </a:r>
            <a:r>
              <a:rPr lang="en-US" sz="1400" b="1" dirty="0">
                <a:solidFill>
                  <a:srgbClr val="000000"/>
                </a:solidFill>
                <a:latin typeface="Courier New" charset="0"/>
              </a:rPr>
              <a:t> </a:t>
            </a:r>
            <a:r>
              <a:rPr lang="en-US" sz="1400" b="1" dirty="0" err="1">
                <a:solidFill>
                  <a:srgbClr val="000000"/>
                </a:solidFill>
                <a:latin typeface="Courier New" charset="0"/>
              </a:rPr>
              <a:t>i</a:t>
            </a:r>
            <a:r>
              <a:rPr lang="en-US" sz="1400" b="1" dirty="0">
                <a:solidFill>
                  <a:srgbClr val="000000"/>
                </a:solidFill>
                <a:latin typeface="Courier New" charset="0"/>
              </a:rPr>
              <a:t> = 0; </a:t>
            </a:r>
            <a:r>
              <a:rPr lang="en-US" sz="1400" b="1" dirty="0" err="1">
                <a:solidFill>
                  <a:srgbClr val="000000"/>
                </a:solidFill>
                <a:latin typeface="Courier New" charset="0"/>
              </a:rPr>
              <a:t>i</a:t>
            </a:r>
            <a:r>
              <a:rPr lang="en-US" sz="1400" b="1" dirty="0">
                <a:solidFill>
                  <a:srgbClr val="000000"/>
                </a:solidFill>
                <a:latin typeface="Courier New" charset="0"/>
              </a:rPr>
              <a:t> &lt; </a:t>
            </a:r>
            <a:r>
              <a:rPr lang="en-US" sz="1400" b="1" dirty="0" err="1">
                <a:solidFill>
                  <a:srgbClr val="000000"/>
                </a:solidFill>
                <a:latin typeface="Courier New" charset="0"/>
              </a:rPr>
              <a:t>k</a:t>
            </a:r>
            <a:r>
              <a:rPr lang="en-US" sz="1400" b="1" dirty="0">
                <a:solidFill>
                  <a:srgbClr val="000000"/>
                </a:solidFill>
                <a:latin typeface="Courier New" charset="0"/>
              </a:rPr>
              <a:t>; </a:t>
            </a:r>
            <a:r>
              <a:rPr lang="en-US" sz="1400" b="1" dirty="0" err="1">
                <a:solidFill>
                  <a:srgbClr val="000000"/>
                </a:solidFill>
                <a:latin typeface="Courier New" charset="0"/>
              </a:rPr>
              <a:t>i</a:t>
            </a:r>
            <a:r>
              <a:rPr lang="en-US" sz="1400" b="1" dirty="0">
                <a:solidFill>
                  <a:srgbClr val="000000"/>
                </a:solidFill>
                <a:latin typeface="Courier New" charset="0"/>
              </a:rPr>
              <a:t>++) {</a:t>
            </a:r>
          </a:p>
          <a:p>
            <a:r>
              <a:rPr lang="en-US" sz="1400" b="1" dirty="0">
                <a:solidFill>
                  <a:srgbClr val="000000"/>
                </a:solidFill>
                <a:latin typeface="Courier New" charset="0"/>
              </a:rPr>
              <a:t>      result *= </a:t>
            </a:r>
            <a:r>
              <a:rPr lang="en-US" sz="1400" b="1" dirty="0" err="1">
                <a:solidFill>
                  <a:srgbClr val="000000"/>
                </a:solidFill>
                <a:latin typeface="Courier New" charset="0"/>
              </a:rPr>
              <a:t>n</a:t>
            </a:r>
            <a:r>
              <a:rPr lang="en-US" sz="1400" b="1" dirty="0">
                <a:solidFill>
                  <a:srgbClr val="000000"/>
                </a:solidFill>
                <a:latin typeface="Courier New" charset="0"/>
              </a:rPr>
              <a:t>;</a:t>
            </a:r>
          </a:p>
          <a:p>
            <a:r>
              <a:rPr lang="en-US" sz="1400" b="1" dirty="0">
                <a:solidFill>
                  <a:srgbClr val="000000"/>
                </a:solidFill>
                <a:latin typeface="Courier New" charset="0"/>
              </a:rPr>
              <a:t>   }</a:t>
            </a:r>
          </a:p>
          <a:p>
            <a:r>
              <a:rPr lang="en-US" sz="1400" b="1" dirty="0">
                <a:solidFill>
                  <a:srgbClr val="000000"/>
                </a:solidFill>
                <a:latin typeface="Courier New" charset="0"/>
              </a:rPr>
              <a:t>   return result;</a:t>
            </a:r>
          </a:p>
          <a:p>
            <a:r>
              <a:rPr lang="en-US" sz="1400" b="1" dirty="0">
                <a:solidFill>
                  <a:srgbClr val="000000"/>
                </a:solidFill>
                <a:latin typeface="Courier New" charset="0"/>
              </a:rPr>
              <a:t>}</a:t>
            </a:r>
          </a:p>
        </p:txBody>
      </p:sp>
      <p:grpSp>
        <p:nvGrpSpPr>
          <p:cNvPr id="43" name="Group 42"/>
          <p:cNvGrpSpPr/>
          <p:nvPr/>
        </p:nvGrpSpPr>
        <p:grpSpPr>
          <a:xfrm>
            <a:off x="6516616" y="1195010"/>
            <a:ext cx="1980594" cy="1242502"/>
            <a:chOff x="6516616" y="1195010"/>
            <a:chExt cx="1980594" cy="1242502"/>
          </a:xfrm>
        </p:grpSpPr>
        <p:sp>
          <p:nvSpPr>
            <p:cNvPr id="39" name="TextBox 38"/>
            <p:cNvSpPr txBox="1"/>
            <p:nvPr/>
          </p:nvSpPr>
          <p:spPr>
            <a:xfrm>
              <a:off x="6680062" y="1611407"/>
              <a:ext cx="1817148" cy="338554"/>
            </a:xfrm>
            <a:prstGeom prst="rect">
              <a:avLst/>
            </a:prstGeom>
            <a:noFill/>
          </p:spPr>
          <p:txBody>
            <a:bodyPr wrap="square" rtlCol="0">
              <a:spAutoFit/>
            </a:bodyPr>
            <a:lstStyle/>
            <a:p>
              <a:r>
                <a:rPr lang="en-US" sz="1600" i="1" dirty="0">
                  <a:solidFill>
                    <a:srgbClr val="0000FF"/>
                  </a:solidFill>
                </a:rPr>
                <a:t>function comment</a:t>
              </a:r>
            </a:p>
          </p:txBody>
        </p:sp>
        <p:pic>
          <p:nvPicPr>
            <p:cNvPr id="40" name="Picture 39" descr="HelloWorldBrace1.png"/>
            <p:cNvPicPr>
              <a:picLocks noChangeAspect="1"/>
            </p:cNvPicPr>
            <p:nvPr/>
          </p:nvPicPr>
          <p:blipFill>
            <a:blip r:embed="rId3"/>
            <a:stretch>
              <a:fillRect/>
            </a:stretch>
          </p:blipFill>
          <p:spPr>
            <a:xfrm>
              <a:off x="6516616" y="1195010"/>
              <a:ext cx="184150" cy="1242502"/>
            </a:xfrm>
            <a:prstGeom prst="rect">
              <a:avLst/>
            </a:prstGeom>
            <a:noFill/>
          </p:spPr>
        </p:pic>
      </p:grpSp>
      <p:grpSp>
        <p:nvGrpSpPr>
          <p:cNvPr id="44" name="Group 43"/>
          <p:cNvGrpSpPr/>
          <p:nvPr/>
        </p:nvGrpSpPr>
        <p:grpSpPr>
          <a:xfrm>
            <a:off x="6535971" y="2612248"/>
            <a:ext cx="1980594" cy="1426352"/>
            <a:chOff x="6535971" y="2612248"/>
            <a:chExt cx="1980594" cy="1426352"/>
          </a:xfrm>
        </p:grpSpPr>
        <p:sp>
          <p:nvSpPr>
            <p:cNvPr id="41" name="TextBox 40"/>
            <p:cNvSpPr txBox="1"/>
            <p:nvPr/>
          </p:nvSpPr>
          <p:spPr>
            <a:xfrm>
              <a:off x="6699417" y="3101215"/>
              <a:ext cx="1817148" cy="338554"/>
            </a:xfrm>
            <a:prstGeom prst="rect">
              <a:avLst/>
            </a:prstGeom>
            <a:noFill/>
          </p:spPr>
          <p:txBody>
            <a:bodyPr wrap="square" rtlCol="0">
              <a:spAutoFit/>
            </a:bodyPr>
            <a:lstStyle/>
            <a:p>
              <a:r>
                <a:rPr lang="en-US" sz="1600" i="1" dirty="0">
                  <a:solidFill>
                    <a:srgbClr val="0000FF"/>
                  </a:solidFill>
                </a:rPr>
                <a:t>function definition</a:t>
              </a:r>
            </a:p>
          </p:txBody>
        </p:sp>
        <p:pic>
          <p:nvPicPr>
            <p:cNvPr id="42" name="Picture 41" descr="HelloWorldBrace1.png"/>
            <p:cNvPicPr>
              <a:picLocks noChangeAspect="1"/>
            </p:cNvPicPr>
            <p:nvPr/>
          </p:nvPicPr>
          <p:blipFill>
            <a:blip r:embed="rId3"/>
            <a:stretch>
              <a:fillRect/>
            </a:stretch>
          </p:blipFill>
          <p:spPr>
            <a:xfrm>
              <a:off x="6535971" y="2612248"/>
              <a:ext cx="211398" cy="1426352"/>
            </a:xfrm>
            <a:prstGeom prst="rect">
              <a:avLst/>
            </a:prstGeom>
            <a:noFill/>
          </p:spPr>
        </p:pic>
      </p:grpSp>
      <p:sp>
        <p:nvSpPr>
          <p:cNvPr id="45" name="Rectangle 44"/>
          <p:cNvSpPr/>
          <p:nvPr/>
        </p:nvSpPr>
        <p:spPr bwMode="auto">
          <a:xfrm>
            <a:off x="6477000" y="1143000"/>
            <a:ext cx="2133600" cy="1295400"/>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dirty="0"/>
          </a:p>
        </p:txBody>
      </p:sp>
      <p:sp>
        <p:nvSpPr>
          <p:cNvPr id="46" name="Rectangle 45"/>
          <p:cNvSpPr/>
          <p:nvPr/>
        </p:nvSpPr>
        <p:spPr bwMode="auto">
          <a:xfrm>
            <a:off x="6477000" y="2438400"/>
            <a:ext cx="2133600" cy="533400"/>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dirty="0"/>
          </a:p>
        </p:txBody>
      </p:sp>
      <p:sp>
        <p:nvSpPr>
          <p:cNvPr id="47" name="Rectangle 46"/>
          <p:cNvSpPr/>
          <p:nvPr/>
        </p:nvSpPr>
        <p:spPr bwMode="auto">
          <a:xfrm>
            <a:off x="6477000" y="3225810"/>
            <a:ext cx="2133600" cy="533400"/>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dirty="0"/>
          </a:p>
        </p:txBody>
      </p:sp>
      <p:sp>
        <p:nvSpPr>
          <p:cNvPr id="48" name="Rectangle 47"/>
          <p:cNvSpPr/>
          <p:nvPr/>
        </p:nvSpPr>
        <p:spPr bwMode="auto">
          <a:xfrm>
            <a:off x="6477000" y="4049505"/>
            <a:ext cx="2133600" cy="2387580"/>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dirty="0"/>
          </a:p>
        </p:txBody>
      </p:sp>
      <p:grpSp>
        <p:nvGrpSpPr>
          <p:cNvPr id="49" name="Group 48"/>
          <p:cNvGrpSpPr/>
          <p:nvPr/>
        </p:nvGrpSpPr>
        <p:grpSpPr>
          <a:xfrm>
            <a:off x="304800" y="1076327"/>
            <a:ext cx="8534400" cy="5476875"/>
            <a:chOff x="304800" y="1076325"/>
            <a:chExt cx="8534400" cy="5476875"/>
          </a:xfrm>
        </p:grpSpPr>
        <p:grpSp>
          <p:nvGrpSpPr>
            <p:cNvPr id="50" name="Group 27"/>
            <p:cNvGrpSpPr/>
            <p:nvPr/>
          </p:nvGrpSpPr>
          <p:grpSpPr>
            <a:xfrm>
              <a:off x="304800" y="1076325"/>
              <a:ext cx="8534400" cy="5476875"/>
              <a:chOff x="457200" y="1304925"/>
              <a:chExt cx="8534400" cy="5476875"/>
            </a:xfrm>
          </p:grpSpPr>
          <p:sp>
            <p:nvSpPr>
              <p:cNvPr id="52" name="Rectangle 2"/>
              <p:cNvSpPr>
                <a:spLocks noChangeArrowheads="1"/>
              </p:cNvSpPr>
              <p:nvPr/>
            </p:nvSpPr>
            <p:spPr bwMode="auto">
              <a:xfrm>
                <a:off x="457200" y="13049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a:p>
            </p:txBody>
          </p:sp>
          <p:sp>
            <p:nvSpPr>
              <p:cNvPr id="53" name="Rectangle 10"/>
              <p:cNvSpPr>
                <a:spLocks noChangeArrowheads="1"/>
              </p:cNvSpPr>
              <p:nvPr/>
            </p:nvSpPr>
            <p:spPr bwMode="auto">
              <a:xfrm>
                <a:off x="457200" y="13049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a:p>
            </p:txBody>
          </p:sp>
        </p:grpSp>
        <p:sp>
          <p:nvSpPr>
            <p:cNvPr id="51" name="Text Box 3"/>
            <p:cNvSpPr txBox="1">
              <a:spLocks noChangeArrowheads="1"/>
            </p:cNvSpPr>
            <p:nvPr/>
          </p:nvSpPr>
          <p:spPr bwMode="auto">
            <a:xfrm>
              <a:off x="373063" y="1100592"/>
              <a:ext cx="8440737" cy="5452608"/>
            </a:xfrm>
            <a:prstGeom prst="rect">
              <a:avLst/>
            </a:prstGeom>
            <a:noFill/>
            <a:ln w="9525">
              <a:noFill/>
              <a:miter lim="800000"/>
              <a:headEnd/>
              <a:tailEnd/>
            </a:ln>
            <a:effectLst/>
          </p:spPr>
          <p:txBody>
            <a:bodyPr wrap="square">
              <a:prstTxWarp prst="textNoShape">
                <a:avLst/>
              </a:prstTxWarp>
              <a:spAutoFit/>
            </a:bodyPr>
            <a:lstStyle/>
            <a:p>
              <a:r>
                <a:rPr lang="en-US" sz="1400" b="1" dirty="0">
                  <a:solidFill>
                    <a:srgbClr val="0000FF"/>
                  </a:solidFill>
                  <a:latin typeface="Courier New" charset="0"/>
                </a:rPr>
                <a:t>/*</a:t>
              </a:r>
            </a:p>
            <a:p>
              <a:r>
                <a:rPr lang="en-US" sz="1400" b="1" dirty="0">
                  <a:solidFill>
                    <a:srgbClr val="0000FF"/>
                  </a:solidFill>
                  <a:latin typeface="Courier New" charset="0"/>
                </a:rPr>
                <a:t> * File: </a:t>
              </a:r>
              <a:r>
                <a:rPr lang="en-US" sz="1400" b="1" dirty="0" err="1">
                  <a:solidFill>
                    <a:srgbClr val="0000FF"/>
                  </a:solidFill>
                  <a:latin typeface="Courier New" charset="0"/>
                </a:rPr>
                <a:t>PowersOfTwo.cpp</a:t>
              </a:r>
              <a:endParaRPr lang="en-US" sz="1400" b="1" dirty="0">
                <a:solidFill>
                  <a:srgbClr val="0000FF"/>
                </a:solidFill>
                <a:latin typeface="Courier New" charset="0"/>
              </a:endParaRPr>
            </a:p>
            <a:p>
              <a:r>
                <a:rPr lang="en-US" sz="1400" b="1" dirty="0">
                  <a:solidFill>
                    <a:srgbClr val="0000FF"/>
                  </a:solidFill>
                  <a:latin typeface="Courier New" charset="0"/>
                </a:rPr>
                <a:t> * ---------------------</a:t>
              </a:r>
            </a:p>
            <a:p>
              <a:r>
                <a:rPr lang="en-US" sz="1400" b="1" dirty="0">
                  <a:solidFill>
                    <a:srgbClr val="0000FF"/>
                  </a:solidFill>
                  <a:latin typeface="Courier New" charset="0"/>
                </a:rPr>
                <a:t> * This program generates a list of the powers of</a:t>
              </a:r>
            </a:p>
            <a:p>
              <a:r>
                <a:rPr lang="en-US" sz="1400" b="1" dirty="0">
                  <a:solidFill>
                    <a:srgbClr val="0000FF"/>
                  </a:solidFill>
                  <a:latin typeface="Courier New" charset="0"/>
                </a:rPr>
                <a:t> * two up to an exponent limit entered by the user.</a:t>
              </a:r>
            </a:p>
            <a:p>
              <a:r>
                <a:rPr lang="en-US" sz="1400" b="1" dirty="0">
                  <a:solidFill>
                    <a:srgbClr val="0000FF"/>
                  </a:solidFill>
                  <a:latin typeface="Courier New" charset="0"/>
                </a:rPr>
                <a:t> */</a:t>
              </a:r>
            </a:p>
            <a:p>
              <a:endParaRPr lang="en-US" sz="800" b="1" dirty="0">
                <a:solidFill>
                  <a:srgbClr val="0000FF"/>
                </a:solidFill>
                <a:latin typeface="Courier New" charset="0"/>
              </a:endParaRPr>
            </a:p>
            <a:p>
              <a:r>
                <a:rPr lang="en-US" sz="1400" b="1" dirty="0">
                  <a:solidFill>
                    <a:srgbClr val="000000"/>
                  </a:solidFill>
                  <a:latin typeface="Courier New" charset="0"/>
                </a:rPr>
                <a:t>#include &lt;</a:t>
              </a:r>
              <a:r>
                <a:rPr lang="en-US" sz="1400" b="1" dirty="0" err="1">
                  <a:solidFill>
                    <a:srgbClr val="000000"/>
                  </a:solidFill>
                  <a:latin typeface="Courier New" charset="0"/>
                </a:rPr>
                <a:t>iostream</a:t>
              </a:r>
              <a:r>
                <a:rPr lang="en-US" sz="1400" b="1" dirty="0">
                  <a:solidFill>
                    <a:srgbClr val="000000"/>
                  </a:solidFill>
                  <a:latin typeface="Courier New" charset="0"/>
                </a:rPr>
                <a:t>&gt;</a:t>
              </a:r>
            </a:p>
            <a:p>
              <a:r>
                <a:rPr lang="en-US" sz="1400" b="1" dirty="0">
                  <a:solidFill>
                    <a:srgbClr val="000000"/>
                  </a:solidFill>
                  <a:latin typeface="Courier New" charset="0"/>
                </a:rPr>
                <a:t>using namespace std;</a:t>
              </a:r>
            </a:p>
            <a:p>
              <a:endParaRPr lang="en-US" sz="800" b="1" dirty="0">
                <a:solidFill>
                  <a:srgbClr val="0000FF"/>
                </a:solidFill>
                <a:latin typeface="Courier New" charset="0"/>
              </a:endParaRPr>
            </a:p>
            <a:p>
              <a:r>
                <a:rPr lang="en-US" sz="1400" b="1" dirty="0">
                  <a:solidFill>
                    <a:srgbClr val="0000FF"/>
                  </a:solidFill>
                  <a:latin typeface="Courier New" charset="0"/>
                </a:rPr>
                <a:t>/* Function prototypes */</a:t>
              </a:r>
            </a:p>
            <a:p>
              <a:endParaRPr lang="en-US" sz="800" b="1" dirty="0">
                <a:solidFill>
                  <a:srgbClr val="0000FF"/>
                </a:solidFill>
                <a:latin typeface="Courier New" charset="0"/>
              </a:endParaRPr>
            </a:p>
            <a:p>
              <a:r>
                <a:rPr lang="en-US" sz="1400" b="1" dirty="0" err="1">
                  <a:solidFill>
                    <a:srgbClr val="000000"/>
                  </a:solidFill>
                  <a:latin typeface="Courier New" charset="0"/>
                </a:rPr>
                <a:t>int</a:t>
              </a:r>
              <a:r>
                <a:rPr lang="en-US" sz="1400" b="1" dirty="0">
                  <a:solidFill>
                    <a:srgbClr val="000000"/>
                  </a:solidFill>
                  <a:latin typeface="Courier New" charset="0"/>
                </a:rPr>
                <a:t> </a:t>
              </a:r>
              <a:r>
                <a:rPr lang="en-US" sz="1400" b="1" dirty="0" err="1">
                  <a:solidFill>
                    <a:srgbClr val="000000"/>
                  </a:solidFill>
                  <a:latin typeface="Courier New" charset="0"/>
                </a:rPr>
                <a:t>raiseToPower</a:t>
              </a:r>
              <a:r>
                <a:rPr lang="en-US" sz="1400" b="1" dirty="0">
                  <a:solidFill>
                    <a:srgbClr val="000000"/>
                  </a:solidFill>
                  <a:latin typeface="Courier New" charset="0"/>
                </a:rPr>
                <a:t>(</a:t>
              </a:r>
              <a:r>
                <a:rPr lang="en-US" sz="1400" b="1" dirty="0" err="1">
                  <a:solidFill>
                    <a:srgbClr val="000000"/>
                  </a:solidFill>
                  <a:latin typeface="Courier New" charset="0"/>
                </a:rPr>
                <a:t>int</a:t>
              </a:r>
              <a:r>
                <a:rPr lang="en-US" sz="1400" b="1" dirty="0">
                  <a:solidFill>
                    <a:srgbClr val="000000"/>
                  </a:solidFill>
                  <a:latin typeface="Courier New" charset="0"/>
                </a:rPr>
                <a:t> n, </a:t>
              </a:r>
              <a:r>
                <a:rPr lang="en-US" sz="1400" b="1" dirty="0" err="1">
                  <a:solidFill>
                    <a:srgbClr val="000000"/>
                  </a:solidFill>
                  <a:latin typeface="Courier New" charset="0"/>
                </a:rPr>
                <a:t>int</a:t>
              </a:r>
              <a:r>
                <a:rPr lang="en-US" sz="1400" b="1" dirty="0">
                  <a:solidFill>
                    <a:srgbClr val="000000"/>
                  </a:solidFill>
                  <a:latin typeface="Courier New" charset="0"/>
                </a:rPr>
                <a:t> k);</a:t>
              </a:r>
            </a:p>
            <a:p>
              <a:endParaRPr lang="en-US" sz="800" b="1" dirty="0">
                <a:solidFill>
                  <a:srgbClr val="0000FF"/>
                </a:solidFill>
                <a:latin typeface="Courier New" charset="0"/>
              </a:endParaRPr>
            </a:p>
            <a:p>
              <a:r>
                <a:rPr lang="en-US" sz="1400" b="1" dirty="0">
                  <a:solidFill>
                    <a:srgbClr val="0000FF"/>
                  </a:solidFill>
                  <a:latin typeface="Courier New" charset="0"/>
                </a:rPr>
                <a:t>/* Main program */</a:t>
              </a:r>
            </a:p>
            <a:p>
              <a:endParaRPr lang="en-US" sz="1050" b="1" dirty="0">
                <a:solidFill>
                  <a:srgbClr val="0000FF"/>
                </a:solidFill>
                <a:latin typeface="Courier New" charset="0"/>
              </a:endParaRPr>
            </a:p>
            <a:p>
              <a:r>
                <a:rPr lang="en-US" sz="1400" b="1" dirty="0" err="1">
                  <a:solidFill>
                    <a:srgbClr val="000000"/>
                  </a:solidFill>
                  <a:latin typeface="Courier New" charset="0"/>
                </a:rPr>
                <a:t>int</a:t>
              </a:r>
              <a:r>
                <a:rPr lang="en-US" sz="1400" b="1" dirty="0">
                  <a:solidFill>
                    <a:srgbClr val="000000"/>
                  </a:solidFill>
                  <a:latin typeface="Courier New" charset="0"/>
                </a:rPr>
                <a:t> main() {</a:t>
              </a:r>
            </a:p>
            <a:p>
              <a:r>
                <a:rPr lang="en-US" sz="1400" b="1" dirty="0">
                  <a:solidFill>
                    <a:srgbClr val="000000"/>
                  </a:solidFill>
                  <a:latin typeface="Courier New" charset="0"/>
                </a:rPr>
                <a:t>   </a:t>
              </a:r>
              <a:r>
                <a:rPr lang="en-US" sz="1400" b="1" dirty="0" err="1">
                  <a:solidFill>
                    <a:srgbClr val="000000"/>
                  </a:solidFill>
                  <a:latin typeface="Courier New" charset="0"/>
                </a:rPr>
                <a:t>int</a:t>
              </a:r>
              <a:r>
                <a:rPr lang="en-US" sz="1400" b="1" dirty="0">
                  <a:solidFill>
                    <a:srgbClr val="000000"/>
                  </a:solidFill>
                  <a:latin typeface="Courier New" charset="0"/>
                </a:rPr>
                <a:t> limit;</a:t>
              </a:r>
            </a:p>
            <a:p>
              <a:r>
                <a:rPr lang="en-US" sz="1400" b="1" dirty="0">
                  <a:solidFill>
                    <a:srgbClr val="000000"/>
                  </a:solidFill>
                  <a:latin typeface="Courier New" charset="0"/>
                </a:rPr>
                <a:t>   </a:t>
              </a:r>
              <a:r>
                <a:rPr lang="en-US" sz="1400" b="1" dirty="0" err="1">
                  <a:solidFill>
                    <a:srgbClr val="000000"/>
                  </a:solidFill>
                  <a:latin typeface="Courier New" charset="0"/>
                </a:rPr>
                <a:t>cout</a:t>
              </a:r>
              <a:r>
                <a:rPr lang="en-US" sz="1400" b="1" dirty="0">
                  <a:solidFill>
                    <a:srgbClr val="000000"/>
                  </a:solidFill>
                  <a:latin typeface="Courier New" charset="0"/>
                </a:rPr>
                <a:t> &lt;&lt; "This program lists powers of two." &lt;&lt; </a:t>
              </a:r>
              <a:r>
                <a:rPr lang="en-US" sz="1400" b="1" dirty="0" err="1">
                  <a:solidFill>
                    <a:srgbClr val="000000"/>
                  </a:solidFill>
                  <a:latin typeface="Courier New" charset="0"/>
                </a:rPr>
                <a:t>endl</a:t>
              </a:r>
              <a:r>
                <a:rPr lang="en-US" sz="1400" b="1" dirty="0">
                  <a:solidFill>
                    <a:srgbClr val="000000"/>
                  </a:solidFill>
                  <a:latin typeface="Courier New" charset="0"/>
                </a:rPr>
                <a:t>;</a:t>
              </a:r>
            </a:p>
            <a:p>
              <a:r>
                <a:rPr lang="en-US" sz="1400" b="1" dirty="0">
                  <a:solidFill>
                    <a:srgbClr val="000000"/>
                  </a:solidFill>
                  <a:latin typeface="Courier New" charset="0"/>
                </a:rPr>
                <a:t>   </a:t>
              </a:r>
              <a:r>
                <a:rPr lang="en-US" sz="1400" b="1" dirty="0" err="1">
                  <a:solidFill>
                    <a:srgbClr val="000000"/>
                  </a:solidFill>
                  <a:latin typeface="Courier New" charset="0"/>
                </a:rPr>
                <a:t>cout</a:t>
              </a:r>
              <a:r>
                <a:rPr lang="en-US" sz="1400" b="1" dirty="0">
                  <a:solidFill>
                    <a:srgbClr val="000000"/>
                  </a:solidFill>
                  <a:latin typeface="Courier New" charset="0"/>
                </a:rPr>
                <a:t> &lt;&lt; "Enter exponent limit: ";</a:t>
              </a:r>
            </a:p>
            <a:p>
              <a:r>
                <a:rPr lang="en-US" sz="1400" b="1" dirty="0">
                  <a:solidFill>
                    <a:srgbClr val="000000"/>
                  </a:solidFill>
                  <a:latin typeface="Courier New" charset="0"/>
                </a:rPr>
                <a:t>   </a:t>
              </a:r>
              <a:r>
                <a:rPr lang="en-US" sz="1400" b="1" dirty="0" err="1">
                  <a:solidFill>
                    <a:srgbClr val="000000"/>
                  </a:solidFill>
                  <a:latin typeface="Courier New" charset="0"/>
                </a:rPr>
                <a:t>cin</a:t>
              </a:r>
              <a:r>
                <a:rPr lang="en-US" sz="1400" b="1" dirty="0">
                  <a:solidFill>
                    <a:srgbClr val="000000"/>
                  </a:solidFill>
                  <a:latin typeface="Courier New" charset="0"/>
                </a:rPr>
                <a:t> &gt;&gt; limit;</a:t>
              </a:r>
            </a:p>
            <a:p>
              <a:r>
                <a:rPr lang="en-US" sz="1400" b="1" dirty="0">
                  <a:solidFill>
                    <a:srgbClr val="000000"/>
                  </a:solidFill>
                  <a:latin typeface="Courier New" charset="0"/>
                </a:rPr>
                <a:t>   for (</a:t>
              </a:r>
              <a:r>
                <a:rPr lang="en-US" sz="1400" b="1" dirty="0" err="1">
                  <a:solidFill>
                    <a:srgbClr val="000000"/>
                  </a:solidFill>
                  <a:latin typeface="Courier New" charset="0"/>
                </a:rPr>
                <a:t>int</a:t>
              </a:r>
              <a:r>
                <a:rPr lang="en-US" sz="1400" b="1" dirty="0">
                  <a:solidFill>
                    <a:srgbClr val="000000"/>
                  </a:solidFill>
                  <a:latin typeface="Courier New" charset="0"/>
                </a:rPr>
                <a:t> </a:t>
              </a:r>
              <a:r>
                <a:rPr lang="en-US" sz="1400" b="1" dirty="0" err="1">
                  <a:solidFill>
                    <a:srgbClr val="000000"/>
                  </a:solidFill>
                  <a:latin typeface="Courier New" charset="0"/>
                </a:rPr>
                <a:t>i</a:t>
              </a:r>
              <a:r>
                <a:rPr lang="en-US" sz="1400" b="1" dirty="0">
                  <a:solidFill>
                    <a:srgbClr val="000000"/>
                  </a:solidFill>
                  <a:latin typeface="Courier New" charset="0"/>
                </a:rPr>
                <a:t> = 0; </a:t>
              </a:r>
              <a:r>
                <a:rPr lang="en-US" sz="1400" b="1" dirty="0" err="1">
                  <a:solidFill>
                    <a:srgbClr val="000000"/>
                  </a:solidFill>
                  <a:latin typeface="Courier New" charset="0"/>
                </a:rPr>
                <a:t>i</a:t>
              </a:r>
              <a:r>
                <a:rPr lang="en-US" sz="1400" b="1" dirty="0">
                  <a:solidFill>
                    <a:srgbClr val="000000"/>
                  </a:solidFill>
                  <a:latin typeface="Courier New" charset="0"/>
                </a:rPr>
                <a:t> &lt;= limit; </a:t>
              </a:r>
              <a:r>
                <a:rPr lang="en-US" sz="1400" b="1" dirty="0" err="1">
                  <a:solidFill>
                    <a:srgbClr val="000000"/>
                  </a:solidFill>
                  <a:latin typeface="Courier New" charset="0"/>
                </a:rPr>
                <a:t>i</a:t>
              </a:r>
              <a:r>
                <a:rPr lang="en-US" sz="1400" b="1" dirty="0">
                  <a:solidFill>
                    <a:srgbClr val="000000"/>
                  </a:solidFill>
                  <a:latin typeface="Courier New" charset="0"/>
                </a:rPr>
                <a:t>++) {</a:t>
              </a:r>
            </a:p>
            <a:p>
              <a:r>
                <a:rPr lang="en-US" sz="1400" b="1" dirty="0">
                  <a:solidFill>
                    <a:srgbClr val="000000"/>
                  </a:solidFill>
                  <a:latin typeface="Courier New" charset="0"/>
                </a:rPr>
                <a:t>      </a:t>
              </a:r>
              <a:r>
                <a:rPr lang="en-US" sz="1400" b="1" dirty="0" err="1">
                  <a:solidFill>
                    <a:srgbClr val="000000"/>
                  </a:solidFill>
                  <a:latin typeface="Courier New" charset="0"/>
                </a:rPr>
                <a:t>cout</a:t>
              </a:r>
              <a:r>
                <a:rPr lang="en-US" sz="1400" b="1" dirty="0">
                  <a:solidFill>
                    <a:srgbClr val="000000"/>
                  </a:solidFill>
                  <a:latin typeface="Courier New" charset="0"/>
                </a:rPr>
                <a:t> &lt;&lt; "2 to the " &lt;&lt; </a:t>
              </a:r>
              <a:r>
                <a:rPr lang="en-US" sz="1400" b="1" dirty="0" err="1">
                  <a:solidFill>
                    <a:srgbClr val="000000"/>
                  </a:solidFill>
                  <a:latin typeface="Courier New" charset="0"/>
                </a:rPr>
                <a:t>i</a:t>
              </a:r>
              <a:r>
                <a:rPr lang="en-US" sz="1400" b="1" dirty="0">
                  <a:solidFill>
                    <a:srgbClr val="000000"/>
                  </a:solidFill>
                  <a:latin typeface="Courier New" charset="0"/>
                </a:rPr>
                <a:t> &lt;&lt; " = "</a:t>
              </a:r>
            </a:p>
            <a:p>
              <a:r>
                <a:rPr lang="en-US" sz="1400" b="1" dirty="0">
                  <a:solidFill>
                    <a:srgbClr val="000000"/>
                  </a:solidFill>
                  <a:latin typeface="Courier New" charset="0"/>
                </a:rPr>
                <a:t>           &lt;&lt; raiseToPower(2, </a:t>
              </a:r>
              <a:r>
                <a:rPr lang="en-US" sz="1400" b="1" dirty="0" err="1">
                  <a:solidFill>
                    <a:srgbClr val="000000"/>
                  </a:solidFill>
                  <a:latin typeface="Courier New" charset="0"/>
                </a:rPr>
                <a:t>i</a:t>
              </a:r>
              <a:r>
                <a:rPr lang="en-US" sz="1400" b="1" dirty="0">
                  <a:solidFill>
                    <a:srgbClr val="000000"/>
                  </a:solidFill>
                  <a:latin typeface="Courier New" charset="0"/>
                </a:rPr>
                <a:t>) &lt;&lt; </a:t>
              </a:r>
              <a:r>
                <a:rPr lang="en-US" sz="1400" b="1" dirty="0" err="1">
                  <a:solidFill>
                    <a:srgbClr val="000000"/>
                  </a:solidFill>
                  <a:latin typeface="Courier New" charset="0"/>
                </a:rPr>
                <a:t>endl</a:t>
              </a:r>
              <a:r>
                <a:rPr lang="en-US" sz="1400" b="1" dirty="0">
                  <a:solidFill>
                    <a:srgbClr val="000000"/>
                  </a:solidFill>
                  <a:latin typeface="Courier New" charset="0"/>
                </a:rPr>
                <a:t>;</a:t>
              </a:r>
            </a:p>
            <a:p>
              <a:r>
                <a:rPr lang="en-US" sz="1400" b="1" dirty="0">
                  <a:solidFill>
                    <a:srgbClr val="000000"/>
                  </a:solidFill>
                  <a:latin typeface="Courier New" charset="0"/>
                </a:rPr>
                <a:t>   }</a:t>
              </a:r>
            </a:p>
            <a:p>
              <a:r>
                <a:rPr lang="en-US" sz="1400" b="1" dirty="0">
                  <a:solidFill>
                    <a:srgbClr val="000000"/>
                  </a:solidFill>
                  <a:latin typeface="Courier New" charset="0"/>
                </a:rPr>
                <a:t>   return 0;</a:t>
              </a:r>
            </a:p>
            <a:p>
              <a:r>
                <a:rPr lang="en-US" sz="1400" b="1" dirty="0">
                  <a:solidFill>
                    <a:srgbClr val="000000"/>
                  </a:solidFill>
                  <a:latin typeface="Courier New" charset="0"/>
                </a:rPr>
                <a:t>}</a:t>
              </a:r>
            </a:p>
          </p:txBody>
        </p:sp>
      </p:grpSp>
      <p:sp>
        <p:nvSpPr>
          <p:cNvPr id="70656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afterEffect">
                                  <p:stCondLst>
                                    <p:cond delay="0"/>
                                  </p:stCondLst>
                                  <p:childTnLst>
                                    <p:set>
                                      <p:cBhvr>
                                        <p:cTn id="6" dur="1" fill="hold">
                                          <p:stCondLst>
                                            <p:cond delay="0"/>
                                          </p:stCondLst>
                                        </p:cTn>
                                        <p:tgtEl>
                                          <p:spTgt spid="49"/>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45"/>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46"/>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47"/>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48"/>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2" presetClass="exit" presetSubtype="1" accel="50000" decel="50000" fill="hold" nodeType="clickEffect">
                                  <p:stCondLst>
                                    <p:cond delay="0"/>
                                  </p:stCondLst>
                                  <p:childTnLst>
                                    <p:anim calcmode="lin" valueType="num">
                                      <p:cBhvr additive="base">
                                        <p:cTn id="26" dur="2000"/>
                                        <p:tgtEl>
                                          <p:spTgt spid="24"/>
                                        </p:tgtEl>
                                        <p:attrNameLst>
                                          <p:attrName>ppt_x</p:attrName>
                                        </p:attrNameLst>
                                      </p:cBhvr>
                                      <p:tavLst>
                                        <p:tav tm="0">
                                          <p:val>
                                            <p:strVal val="ppt_x"/>
                                          </p:val>
                                        </p:tav>
                                        <p:tav tm="100000">
                                          <p:val>
                                            <p:strVal val="ppt_x"/>
                                          </p:val>
                                        </p:tav>
                                      </p:tavLst>
                                    </p:anim>
                                    <p:anim calcmode="lin" valueType="num">
                                      <p:cBhvr additive="base">
                                        <p:cTn id="27" dur="2000"/>
                                        <p:tgtEl>
                                          <p:spTgt spid="24"/>
                                        </p:tgtEl>
                                        <p:attrNameLst>
                                          <p:attrName>ppt_y</p:attrName>
                                        </p:attrNameLst>
                                      </p:cBhvr>
                                      <p:tavLst>
                                        <p:tav tm="0">
                                          <p:val>
                                            <p:strVal val="ppt_y"/>
                                          </p:val>
                                        </p:tav>
                                        <p:tav tm="100000">
                                          <p:val>
                                            <p:strVal val="0-ppt_h/2"/>
                                          </p:val>
                                        </p:tav>
                                      </p:tavLst>
                                    </p:anim>
                                    <p:set>
                                      <p:cBhvr>
                                        <p:cTn id="28" dur="1" fill="hold">
                                          <p:stCondLst>
                                            <p:cond delay="1999"/>
                                          </p:stCondLst>
                                        </p:cTn>
                                        <p:tgtEl>
                                          <p:spTgt spid="24"/>
                                        </p:tgtEl>
                                        <p:attrNameLst>
                                          <p:attrName>style.visibility</p:attrName>
                                        </p:attrNameLst>
                                      </p:cBhvr>
                                      <p:to>
                                        <p:strVal val="hidden"/>
                                      </p:to>
                                    </p:set>
                                  </p:childTnLst>
                                </p:cTn>
                              </p:par>
                              <p:par>
                                <p:cTn id="29" presetID="2" presetClass="entr" presetSubtype="4" accel="50000" decel="50000" fill="hold" grpId="0" nodeType="withEffect">
                                  <p:stCondLst>
                                    <p:cond delay="0"/>
                                  </p:stCondLst>
                                  <p:childTnLst>
                                    <p:set>
                                      <p:cBhvr>
                                        <p:cTn id="30" dur="1" fill="hold">
                                          <p:stCondLst>
                                            <p:cond delay="0"/>
                                          </p:stCondLst>
                                        </p:cTn>
                                        <p:tgtEl>
                                          <p:spTgt spid="25"/>
                                        </p:tgtEl>
                                        <p:attrNameLst>
                                          <p:attrName>style.visibility</p:attrName>
                                        </p:attrNameLst>
                                      </p:cBhvr>
                                      <p:to>
                                        <p:strVal val="visible"/>
                                      </p:to>
                                    </p:set>
                                    <p:anim calcmode="lin" valueType="num">
                                      <p:cBhvr additive="base">
                                        <p:cTn id="31" dur="2000" fill="hold"/>
                                        <p:tgtEl>
                                          <p:spTgt spid="25"/>
                                        </p:tgtEl>
                                        <p:attrNameLst>
                                          <p:attrName>ppt_x</p:attrName>
                                        </p:attrNameLst>
                                      </p:cBhvr>
                                      <p:tavLst>
                                        <p:tav tm="0">
                                          <p:val>
                                            <p:strVal val="#ppt_x"/>
                                          </p:val>
                                        </p:tav>
                                        <p:tav tm="100000">
                                          <p:val>
                                            <p:strVal val="#ppt_x"/>
                                          </p:val>
                                        </p:tav>
                                      </p:tavLst>
                                    </p:anim>
                                    <p:anim calcmode="lin" valueType="num">
                                      <p:cBhvr additive="base">
                                        <p:cTn id="32" dur="20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45" grpId="0" animBg="1"/>
      <p:bldP spid="46" grpId="0" animBg="1"/>
      <p:bldP spid="47" grpId="0" animBg="1"/>
      <p:bldP spid="4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09600" y="1066800"/>
            <a:ext cx="8001000" cy="5029200"/>
          </a:xfrm>
        </p:spPr>
        <p:txBody>
          <a:bodyPr/>
          <a:lstStyle/>
          <a:p>
            <a:r>
              <a:rPr lang="en-US" altLang="zh-CN" sz="2400" dirty="0"/>
              <a:t>Can we avoid using the function prototypes?</a:t>
            </a:r>
          </a:p>
        </p:txBody>
      </p:sp>
      <p:sp>
        <p:nvSpPr>
          <p:cNvPr id="6"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Question</a:t>
            </a:r>
          </a:p>
        </p:txBody>
      </p:sp>
    </p:spTree>
    <p:extLst>
      <p:ext uri="{BB962C8B-B14F-4D97-AF65-F5344CB8AC3E}">
        <p14:creationId xmlns:p14="http://schemas.microsoft.com/office/powerpoint/2010/main" val="77234106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1219200"/>
            <a:ext cx="7772400" cy="4876800"/>
          </a:xfrm>
        </p:spPr>
        <p:txBody>
          <a:bodyPr/>
          <a:lstStyle/>
          <a:p>
            <a:r>
              <a:rPr lang="en-US" altLang="zh-CN" sz="2400" i="1" dirty="0"/>
              <a:t>Style</a:t>
            </a:r>
            <a:r>
              <a:rPr lang="en-US" altLang="zh-CN" sz="2400" dirty="0"/>
              <a:t>, also known as readability, is what we call the conventions that govern our C++ code.  The term Style is a bit of a misnomer, since these conventions cover far more than just source file formatting.</a:t>
            </a:r>
          </a:p>
          <a:p>
            <a:r>
              <a:rPr lang="en-US" altLang="zh-CN" sz="2400" dirty="0"/>
              <a:t>Use common sense and </a:t>
            </a:r>
            <a:r>
              <a:rPr lang="en-US" altLang="zh-CN" sz="2400" i="1" dirty="0">
                <a:solidFill>
                  <a:srgbClr val="FF0000"/>
                </a:solidFill>
              </a:rPr>
              <a:t>be consistent</a:t>
            </a:r>
            <a:r>
              <a:rPr lang="en-US" altLang="zh-CN" sz="2400" dirty="0"/>
              <a:t>.</a:t>
            </a:r>
          </a:p>
          <a:p>
            <a:pPr>
              <a:buClr>
                <a:schemeClr val="tx1"/>
              </a:buClr>
            </a:pPr>
            <a:r>
              <a:rPr lang="en-US" altLang="zh-CN" sz="2400" u="sng" dirty="0">
                <a:solidFill>
                  <a:srgbClr val="0000FF"/>
                </a:solidFill>
                <a:hlinkClick r:id="rId2"/>
              </a:rPr>
              <a:t>https://google.github.io/styleguide/cppguide.html</a:t>
            </a:r>
            <a:endParaRPr lang="en-US" altLang="zh-CN" sz="2400" u="sng" dirty="0">
              <a:solidFill>
                <a:srgbClr val="0000FF"/>
              </a:solidFill>
            </a:endParaRPr>
          </a:p>
          <a:p>
            <a:r>
              <a:rPr lang="en-US" altLang="zh-CN" sz="2400" dirty="0"/>
              <a:t>Style matters!</a:t>
            </a:r>
          </a:p>
          <a:p>
            <a:endParaRPr lang="zh-CN" altLang="en-US" sz="2400" dirty="0"/>
          </a:p>
        </p:txBody>
      </p:sp>
      <p:sp>
        <p:nvSpPr>
          <p:cNvPr id="6"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C++ Programming Style Guide</a:t>
            </a:r>
          </a:p>
        </p:txBody>
      </p:sp>
      <p:pic>
        <p:nvPicPr>
          <p:cNvPr id="2" name="图片 1">
            <a:extLst>
              <a:ext uri="{FF2B5EF4-FFF2-40B4-BE49-F238E27FC236}">
                <a16:creationId xmlns:a16="http://schemas.microsoft.com/office/drawing/2014/main" id="{70D11038-FC0D-411F-B1C4-C2A561E56169}"/>
              </a:ext>
            </a:extLst>
          </p:cNvPr>
          <p:cNvPicPr>
            <a:picLocks noChangeAspect="1"/>
          </p:cNvPicPr>
          <p:nvPr/>
        </p:nvPicPr>
        <p:blipFill>
          <a:blip r:embed="rId3"/>
          <a:stretch>
            <a:fillRect/>
          </a:stretch>
        </p:blipFill>
        <p:spPr>
          <a:xfrm>
            <a:off x="3124200" y="3748974"/>
            <a:ext cx="4450466" cy="2316681"/>
          </a:xfrm>
          <a:prstGeom prst="rect">
            <a:avLst/>
          </a:prstGeom>
        </p:spPr>
      </p:pic>
    </p:spTree>
    <p:extLst>
      <p:ext uri="{BB962C8B-B14F-4D97-AF65-F5344CB8AC3E}">
        <p14:creationId xmlns:p14="http://schemas.microsoft.com/office/powerpoint/2010/main" val="2806641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0" y="76200"/>
            <a:ext cx="9144000" cy="1143000"/>
          </a:xfrm>
          <a:noFill/>
        </p:spPr>
        <p:txBody>
          <a:bodyPr/>
          <a:lstStyle/>
          <a:p>
            <a:r>
              <a:rPr lang="en-US" sz="4000" dirty="0">
                <a:solidFill>
                  <a:srgbClr val="FF0000"/>
                </a:solidFill>
              </a:rPr>
              <a:t>Variables</a:t>
            </a:r>
            <a:endParaRPr lang="en-US" dirty="0">
              <a:solidFill>
                <a:schemeClr val="tx1"/>
              </a:solidFill>
            </a:endParaRPr>
          </a:p>
        </p:txBody>
      </p:sp>
      <p:sp>
        <p:nvSpPr>
          <p:cNvPr id="10" name="Rectangle 3"/>
          <p:cNvSpPr>
            <a:spLocks noChangeArrowheads="1"/>
          </p:cNvSpPr>
          <p:nvPr/>
        </p:nvSpPr>
        <p:spPr bwMode="auto">
          <a:xfrm>
            <a:off x="477765" y="1066800"/>
            <a:ext cx="8128000" cy="5410200"/>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dirty="0">
                <a:solidFill>
                  <a:srgbClr val="000000"/>
                </a:solidFill>
                <a:latin typeface="Times New Roman" pitchFamily="1" charset="0"/>
              </a:rPr>
              <a:t>A </a:t>
            </a:r>
            <a:r>
              <a:rPr lang="en-US" b="1" i="1" dirty="0">
                <a:solidFill>
                  <a:srgbClr val="FF0000"/>
                </a:solidFill>
                <a:latin typeface="Times New Roman" pitchFamily="1" charset="0"/>
              </a:rPr>
              <a:t>variable</a:t>
            </a:r>
            <a:r>
              <a:rPr lang="en-US" dirty="0">
                <a:solidFill>
                  <a:srgbClr val="000000"/>
                </a:solidFill>
                <a:latin typeface="Times New Roman" pitchFamily="1" charset="0"/>
              </a:rPr>
              <a:t> is a named address for storing a type of value.</a:t>
            </a:r>
          </a:p>
          <a:p>
            <a:pPr marL="342900" indent="-342900">
              <a:lnSpc>
                <a:spcPct val="85000"/>
              </a:lnSpc>
              <a:spcAft>
                <a:spcPct val="50000"/>
              </a:spcAft>
              <a:buFontTx/>
              <a:buChar char="•"/>
            </a:pPr>
            <a:r>
              <a:rPr lang="en-US" altLang="zh-CN" dirty="0">
                <a:solidFill>
                  <a:srgbClr val="000000"/>
                </a:solidFill>
                <a:latin typeface="Times New Roman" pitchFamily="1" charset="0"/>
              </a:rPr>
              <a:t>In C++, you must </a:t>
            </a:r>
            <a:r>
              <a:rPr lang="en-US" altLang="zh-CN" i="1" dirty="0">
                <a:solidFill>
                  <a:srgbClr val="FF0000"/>
                </a:solidFill>
                <a:latin typeface="Times New Roman" pitchFamily="1" charset="0"/>
              </a:rPr>
              <a:t>declare</a:t>
            </a:r>
            <a:r>
              <a:rPr lang="en-US" altLang="zh-CN" dirty="0">
                <a:solidFill>
                  <a:srgbClr val="000000"/>
                </a:solidFill>
                <a:latin typeface="Times New Roman" pitchFamily="1" charset="0"/>
              </a:rPr>
              <a:t> a variable before you can use it.  The declaration establishes the name and type of the variable and, in most cases, specifies the initial value as well.</a:t>
            </a:r>
          </a:p>
          <a:p>
            <a:pPr marL="342900" indent="-342900">
              <a:lnSpc>
                <a:spcPct val="85000"/>
              </a:lnSpc>
              <a:spcAft>
                <a:spcPct val="50000"/>
              </a:spcAft>
              <a:buFontTx/>
              <a:buChar char="•"/>
            </a:pPr>
            <a:r>
              <a:rPr lang="en-US" altLang="zh-CN" dirty="0">
                <a:solidFill>
                  <a:srgbClr val="000000"/>
                </a:solidFill>
                <a:latin typeface="Times New Roman" pitchFamily="1" charset="0"/>
              </a:rPr>
              <a:t>The most common form of a variable declaration is</a:t>
            </a:r>
            <a:br>
              <a:rPr lang="en-US" altLang="zh-CN" dirty="0">
                <a:solidFill>
                  <a:srgbClr val="000000"/>
                </a:solidFill>
                <a:latin typeface="Times New Roman" pitchFamily="1" charset="0"/>
              </a:rPr>
            </a:br>
            <a:r>
              <a:rPr lang="en-US" altLang="zh-CN" dirty="0">
                <a:solidFill>
                  <a:srgbClr val="000000"/>
                </a:solidFill>
                <a:latin typeface="Times New Roman" pitchFamily="1" charset="0"/>
              </a:rPr>
              <a:t/>
            </a:r>
            <a:br>
              <a:rPr lang="en-US" altLang="zh-CN" dirty="0">
                <a:solidFill>
                  <a:srgbClr val="000000"/>
                </a:solidFill>
                <a:latin typeface="Times New Roman" pitchFamily="1" charset="0"/>
              </a:rPr>
            </a:br>
            <a:r>
              <a:rPr lang="en-US" altLang="zh-CN" dirty="0">
                <a:solidFill>
                  <a:srgbClr val="000000"/>
                </a:solidFill>
                <a:latin typeface="Times New Roman" pitchFamily="1" charset="0"/>
              </a:rPr>
              <a:t/>
            </a:r>
            <a:br>
              <a:rPr lang="en-US" altLang="zh-CN" dirty="0">
                <a:solidFill>
                  <a:srgbClr val="000000"/>
                </a:solidFill>
                <a:latin typeface="Times New Roman" pitchFamily="1" charset="0"/>
              </a:rPr>
            </a:br>
            <a:r>
              <a:rPr lang="en-US" altLang="zh-CN" dirty="0">
                <a:solidFill>
                  <a:srgbClr val="000000"/>
                </a:solidFill>
                <a:latin typeface="Times New Roman" pitchFamily="1" charset="0"/>
              </a:rPr>
              <a:t/>
            </a:r>
            <a:br>
              <a:rPr lang="en-US" altLang="zh-CN" dirty="0">
                <a:solidFill>
                  <a:srgbClr val="000000"/>
                </a:solidFill>
                <a:latin typeface="Times New Roman" pitchFamily="1" charset="0"/>
              </a:rPr>
            </a:br>
            <a:r>
              <a:rPr lang="en-US" altLang="zh-CN" dirty="0">
                <a:solidFill>
                  <a:srgbClr val="000000"/>
                </a:solidFill>
                <a:latin typeface="Times New Roman" pitchFamily="1" charset="0"/>
              </a:rPr>
              <a:t>where </a:t>
            </a:r>
            <a:r>
              <a:rPr lang="en-US" altLang="zh-CN" b="1" i="1" dirty="0">
                <a:solidFill>
                  <a:srgbClr val="FF0000"/>
                </a:solidFill>
                <a:latin typeface="Times New Roman" pitchFamily="1" charset="0"/>
              </a:rPr>
              <a:t>type</a:t>
            </a:r>
            <a:r>
              <a:rPr lang="en-US" altLang="zh-CN" dirty="0">
                <a:solidFill>
                  <a:srgbClr val="000000"/>
                </a:solidFill>
                <a:latin typeface="Times New Roman" pitchFamily="1" charset="0"/>
              </a:rPr>
              <a:t> is the name of a C++ primitive type or more complicated type such as class, </a:t>
            </a:r>
            <a:r>
              <a:rPr lang="en-US" altLang="zh-CN" b="1" i="1" dirty="0">
                <a:solidFill>
                  <a:srgbClr val="FF0000"/>
                </a:solidFill>
                <a:latin typeface="Times New Roman" pitchFamily="1" charset="0"/>
              </a:rPr>
              <a:t>name</a:t>
            </a:r>
            <a:r>
              <a:rPr lang="en-US" altLang="zh-CN" dirty="0">
                <a:solidFill>
                  <a:srgbClr val="000000"/>
                </a:solidFill>
                <a:latin typeface="Times New Roman" pitchFamily="1" charset="0"/>
              </a:rPr>
              <a:t> is an identifier that indicates the name of the variable, and </a:t>
            </a:r>
            <a:r>
              <a:rPr lang="en-US" altLang="zh-CN" b="1" i="1" dirty="0">
                <a:solidFill>
                  <a:srgbClr val="FF0000"/>
                </a:solidFill>
                <a:latin typeface="Times New Roman" pitchFamily="1" charset="0"/>
              </a:rPr>
              <a:t>value</a:t>
            </a:r>
            <a:r>
              <a:rPr lang="en-US" altLang="zh-CN" dirty="0">
                <a:solidFill>
                  <a:srgbClr val="000000"/>
                </a:solidFill>
                <a:latin typeface="Times New Roman" pitchFamily="1" charset="0"/>
              </a:rPr>
              <a:t> is an expression specifying the initial value.</a:t>
            </a:r>
            <a:endParaRPr lang="en-US" altLang="zh-CN" sz="1200" dirty="0">
              <a:solidFill>
                <a:srgbClr val="000000"/>
              </a:solidFill>
              <a:latin typeface="Times New Roman" pitchFamily="1" charset="0"/>
            </a:endParaRPr>
          </a:p>
          <a:p>
            <a:pPr marL="342900" indent="-342900">
              <a:lnSpc>
                <a:spcPct val="85000"/>
              </a:lnSpc>
              <a:spcAft>
                <a:spcPct val="50000"/>
              </a:spcAft>
              <a:buFontTx/>
              <a:buChar char="•"/>
            </a:pPr>
            <a:r>
              <a:rPr lang="en-US" altLang="zh-CN" dirty="0">
                <a:solidFill>
                  <a:srgbClr val="000000"/>
                </a:solidFill>
                <a:latin typeface="Times New Roman" pitchFamily="1" charset="0"/>
              </a:rPr>
              <a:t>Behind the declaration, what we a memory </a:t>
            </a:r>
            <a:r>
              <a:rPr lang="en-US" altLang="zh-CN" b="1" i="1" dirty="0">
                <a:solidFill>
                  <a:srgbClr val="FF0000"/>
                </a:solidFill>
                <a:latin typeface="Times New Roman" pitchFamily="1" charset="0"/>
              </a:rPr>
              <a:t>address</a:t>
            </a:r>
            <a:r>
              <a:rPr lang="en-US" altLang="zh-CN" dirty="0">
                <a:solidFill>
                  <a:srgbClr val="000000"/>
                </a:solidFill>
                <a:latin typeface="Times New Roman" pitchFamily="1" charset="0"/>
              </a:rPr>
              <a:t> is associated with the variable name, which we will discuss later in memory management.</a:t>
            </a:r>
          </a:p>
        </p:txBody>
      </p:sp>
      <p:sp>
        <p:nvSpPr>
          <p:cNvPr id="11" name="Text Box 6">
            <a:extLst>
              <a:ext uri="{FF2B5EF4-FFF2-40B4-BE49-F238E27FC236}">
                <a16:creationId xmlns:a16="http://schemas.microsoft.com/office/drawing/2014/main" id="{A35E5804-5D2E-44C7-B6D1-BE907E1A991B}"/>
              </a:ext>
            </a:extLst>
          </p:cNvPr>
          <p:cNvSpPr txBox="1">
            <a:spLocks noChangeArrowheads="1"/>
          </p:cNvSpPr>
          <p:nvPr/>
        </p:nvSpPr>
        <p:spPr bwMode="auto">
          <a:xfrm>
            <a:off x="3257550" y="3219681"/>
            <a:ext cx="2628900" cy="427038"/>
          </a:xfrm>
          <a:prstGeom prst="rect">
            <a:avLst/>
          </a:prstGeom>
          <a:solidFill>
            <a:schemeClr val="bg1"/>
          </a:solidFill>
          <a:ln w="9525">
            <a:solidFill>
              <a:schemeClr val="tx1"/>
            </a:solidFill>
            <a:miter lim="800000"/>
            <a:headEnd/>
            <a:tailEnd/>
          </a:ln>
        </p:spPr>
        <p:txBody>
          <a:bodyPr wrap="square">
            <a:prstTxWarp prst="textNoShape">
              <a:avLst/>
            </a:prstTxWarp>
            <a:spAutoFit/>
          </a:bodyPr>
          <a:lstStyle/>
          <a:p>
            <a:pPr>
              <a:spcBef>
                <a:spcPct val="50000"/>
              </a:spcBef>
            </a:pPr>
            <a:r>
              <a:rPr lang="en-US" sz="2200" i="1" dirty="0">
                <a:solidFill>
                  <a:srgbClr val="000000"/>
                </a:solidFill>
                <a:latin typeface="Times New Roman" pitchFamily="1" charset="0"/>
              </a:rPr>
              <a:t>type</a:t>
            </a:r>
            <a:r>
              <a:rPr lang="en-US" sz="2000" b="1" dirty="0">
                <a:solidFill>
                  <a:srgbClr val="000000"/>
                </a:solidFill>
                <a:latin typeface="Courier New" pitchFamily="1" charset="0"/>
              </a:rPr>
              <a:t> </a:t>
            </a:r>
            <a:r>
              <a:rPr lang="en-US" sz="2200" i="1" dirty="0">
                <a:solidFill>
                  <a:srgbClr val="000000"/>
                </a:solidFill>
                <a:latin typeface="Times New Roman" pitchFamily="1" charset="0"/>
              </a:rPr>
              <a:t>name</a:t>
            </a:r>
            <a:r>
              <a:rPr lang="en-US" sz="2000" b="1" dirty="0">
                <a:solidFill>
                  <a:srgbClr val="000000"/>
                </a:solidFill>
                <a:latin typeface="Courier New" pitchFamily="1" charset="0"/>
              </a:rPr>
              <a:t> = </a:t>
            </a:r>
            <a:r>
              <a:rPr lang="en-US" sz="2200" i="1" dirty="0">
                <a:solidFill>
                  <a:srgbClr val="000000"/>
                </a:solidFill>
                <a:latin typeface="Times New Roman" pitchFamily="1" charset="0"/>
              </a:rPr>
              <a:t>value</a:t>
            </a:r>
            <a:r>
              <a:rPr lang="en-US" sz="2000" b="1" dirty="0">
                <a:solidFill>
                  <a:srgbClr val="000000"/>
                </a:solidFill>
                <a:latin typeface="Courier New" pitchFamily="1" charset="0"/>
              </a:rPr>
              <a:t>;</a:t>
            </a:r>
            <a:endParaRPr lang="en-US" sz="2200" b="1" dirty="0">
              <a:solidFill>
                <a:srgbClr val="000000"/>
              </a:solidFill>
              <a:latin typeface="Courier New" pitchFamily="1"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xfrm>
            <a:off x="0" y="76200"/>
            <a:ext cx="9144000" cy="1143000"/>
          </a:xfrm>
          <a:noFill/>
        </p:spPr>
        <p:txBody>
          <a:bodyPr/>
          <a:lstStyle/>
          <a:p>
            <a:r>
              <a:rPr lang="en-US" altLang="zh-CN" sz="4000" dirty="0">
                <a:solidFill>
                  <a:srgbClr val="FF0000"/>
                </a:solidFill>
              </a:rPr>
              <a:t>Variables</a:t>
            </a:r>
            <a:endParaRPr lang="en-US" dirty="0">
              <a:solidFill>
                <a:schemeClr val="tx1"/>
              </a:solidFill>
            </a:endParaRPr>
          </a:p>
        </p:txBody>
      </p:sp>
      <p:sp>
        <p:nvSpPr>
          <p:cNvPr id="28685" name="Rectangle 7"/>
          <p:cNvSpPr>
            <a:spLocks noChangeArrowheads="1"/>
          </p:cNvSpPr>
          <p:nvPr/>
        </p:nvSpPr>
        <p:spPr bwMode="auto">
          <a:xfrm>
            <a:off x="482600" y="1117598"/>
            <a:ext cx="8128000" cy="5054601"/>
          </a:xfrm>
          <a:prstGeom prst="rect">
            <a:avLst/>
          </a:prstGeom>
          <a:noFill/>
          <a:ln w="9525">
            <a:noFill/>
            <a:miter lim="800000"/>
            <a:headEnd/>
            <a:tailEnd/>
          </a:ln>
        </p:spPr>
        <p:txBody>
          <a:bodyPr>
            <a:prstTxWarp prst="textNoShape">
              <a:avLst/>
            </a:prstTxWarp>
          </a:bodyPr>
          <a:lstStyle/>
          <a:p>
            <a:pPr marL="342900" indent="-342900">
              <a:lnSpc>
                <a:spcPct val="85000"/>
              </a:lnSpc>
              <a:spcAft>
                <a:spcPct val="25000"/>
              </a:spcAft>
              <a:buFontTx/>
              <a:buChar char="•"/>
            </a:pPr>
            <a:r>
              <a:rPr lang="en-US" dirty="0">
                <a:solidFill>
                  <a:srgbClr val="000000"/>
                </a:solidFill>
                <a:latin typeface="Times New Roman" pitchFamily="1" charset="0"/>
              </a:rPr>
              <a:t>A variable in C++ is most easily envisioned as a box capable of storing a value.</a:t>
            </a:r>
          </a:p>
          <a:p>
            <a:pPr marL="342900" indent="-342900">
              <a:lnSpc>
                <a:spcPct val="85000"/>
              </a:lnSpc>
              <a:spcAft>
                <a:spcPct val="25000"/>
              </a:spcAft>
              <a:buFontTx/>
              <a:buChar char="•"/>
            </a:pPr>
            <a:endParaRPr lang="en-US" dirty="0">
              <a:solidFill>
                <a:srgbClr val="000000"/>
              </a:solidFill>
              <a:latin typeface="Times New Roman" pitchFamily="1" charset="0"/>
            </a:endParaRPr>
          </a:p>
          <a:p>
            <a:pPr marL="342900" indent="-342900">
              <a:lnSpc>
                <a:spcPct val="85000"/>
              </a:lnSpc>
              <a:spcAft>
                <a:spcPct val="25000"/>
              </a:spcAft>
              <a:buFontTx/>
              <a:buChar char="•"/>
            </a:pPr>
            <a:endParaRPr lang="en-US" dirty="0">
              <a:solidFill>
                <a:srgbClr val="000000"/>
              </a:solidFill>
              <a:latin typeface="Times New Roman" pitchFamily="1" charset="0"/>
            </a:endParaRPr>
          </a:p>
          <a:p>
            <a:pPr marL="342900" indent="-342900">
              <a:lnSpc>
                <a:spcPct val="85000"/>
              </a:lnSpc>
              <a:spcAft>
                <a:spcPct val="25000"/>
              </a:spcAft>
              <a:buFontTx/>
              <a:buChar char="•"/>
            </a:pPr>
            <a:endParaRPr lang="en-US" dirty="0">
              <a:solidFill>
                <a:srgbClr val="000000"/>
              </a:solidFill>
              <a:latin typeface="Times New Roman" pitchFamily="1" charset="0"/>
            </a:endParaRPr>
          </a:p>
          <a:p>
            <a:pPr marL="342900" indent="-342900">
              <a:spcAft>
                <a:spcPct val="25000"/>
              </a:spcAft>
              <a:buFontTx/>
              <a:buChar char="•"/>
            </a:pPr>
            <a:r>
              <a:rPr lang="en-US" altLang="zh-CN" dirty="0">
                <a:solidFill>
                  <a:srgbClr val="000000"/>
                </a:solidFill>
                <a:latin typeface="Times New Roman" pitchFamily="1" charset="0"/>
              </a:rPr>
              <a:t>Each variable has the following attributes:</a:t>
            </a:r>
          </a:p>
          <a:p>
            <a:pPr marL="742950" lvl="1" indent="-285750">
              <a:spcAft>
                <a:spcPct val="25000"/>
              </a:spcAft>
              <a:buFontTx/>
              <a:buChar char="–"/>
            </a:pPr>
            <a:r>
              <a:rPr lang="en-US" altLang="zh-CN" sz="2000" dirty="0">
                <a:solidFill>
                  <a:srgbClr val="000000"/>
                </a:solidFill>
                <a:latin typeface="Times New Roman" pitchFamily="1" charset="0"/>
                <a:ea typeface="ＭＳ Ｐゴシック" pitchFamily="1" charset="-128"/>
                <a:cs typeface="ＭＳ Ｐゴシック" pitchFamily="1" charset="-128"/>
              </a:rPr>
              <a:t>A </a:t>
            </a:r>
            <a:r>
              <a:rPr lang="en-US" altLang="zh-CN" sz="2000" b="1" i="1" dirty="0">
                <a:solidFill>
                  <a:srgbClr val="FF0000"/>
                </a:solidFill>
                <a:latin typeface="Times New Roman" pitchFamily="1" charset="0"/>
                <a:ea typeface="ＭＳ Ｐゴシック" pitchFamily="1" charset="-128"/>
                <a:cs typeface="ＭＳ Ｐゴシック" pitchFamily="1" charset="-128"/>
              </a:rPr>
              <a:t>name</a:t>
            </a:r>
            <a:r>
              <a:rPr lang="en-US" altLang="zh-CN" sz="2000" i="1" dirty="0">
                <a:solidFill>
                  <a:srgbClr val="000000"/>
                </a:solidFill>
                <a:latin typeface="Times New Roman" pitchFamily="1" charset="0"/>
                <a:ea typeface="ＭＳ Ｐゴシック" pitchFamily="1" charset="-128"/>
                <a:cs typeface="ＭＳ Ｐゴシック" pitchFamily="1" charset="-128"/>
              </a:rPr>
              <a:t>,</a:t>
            </a:r>
            <a:r>
              <a:rPr lang="en-US" altLang="zh-CN" sz="2000" dirty="0">
                <a:solidFill>
                  <a:srgbClr val="000000"/>
                </a:solidFill>
                <a:latin typeface="Times New Roman" pitchFamily="1" charset="0"/>
                <a:ea typeface="ＭＳ Ｐゴシック" pitchFamily="1" charset="-128"/>
                <a:cs typeface="ＭＳ Ｐゴシック" pitchFamily="1" charset="-128"/>
              </a:rPr>
              <a:t> which enables you to differentiate one variable from another.</a:t>
            </a:r>
          </a:p>
          <a:p>
            <a:pPr marL="742950" lvl="1" indent="-285750">
              <a:spcAft>
                <a:spcPct val="25000"/>
              </a:spcAft>
              <a:buFontTx/>
              <a:buChar char="–"/>
            </a:pPr>
            <a:r>
              <a:rPr lang="en-US" altLang="zh-CN" sz="2000" dirty="0">
                <a:solidFill>
                  <a:srgbClr val="000000"/>
                </a:solidFill>
                <a:latin typeface="Times New Roman" pitchFamily="1" charset="0"/>
                <a:ea typeface="ＭＳ Ｐゴシック" pitchFamily="1" charset="-128"/>
                <a:cs typeface="ＭＳ Ｐゴシック" pitchFamily="1" charset="-128"/>
              </a:rPr>
              <a:t>A </a:t>
            </a:r>
            <a:r>
              <a:rPr lang="en-US" altLang="zh-CN" sz="2000" b="1" i="1" dirty="0">
                <a:solidFill>
                  <a:srgbClr val="FF0000"/>
                </a:solidFill>
                <a:latin typeface="Times New Roman" pitchFamily="1" charset="0"/>
                <a:ea typeface="ＭＳ Ｐゴシック" pitchFamily="1" charset="-128"/>
                <a:cs typeface="ＭＳ Ｐゴシック" pitchFamily="1" charset="-128"/>
              </a:rPr>
              <a:t>type</a:t>
            </a:r>
            <a:r>
              <a:rPr lang="en-US" altLang="zh-CN" sz="2000" i="1" dirty="0">
                <a:solidFill>
                  <a:srgbClr val="000000"/>
                </a:solidFill>
                <a:latin typeface="Times New Roman" pitchFamily="1" charset="0"/>
                <a:ea typeface="ＭＳ Ｐゴシック" pitchFamily="1" charset="-128"/>
                <a:cs typeface="ＭＳ Ｐゴシック" pitchFamily="1" charset="-128"/>
              </a:rPr>
              <a:t>,</a:t>
            </a:r>
            <a:r>
              <a:rPr lang="en-US" altLang="zh-CN" sz="2000" dirty="0">
                <a:solidFill>
                  <a:srgbClr val="000000"/>
                </a:solidFill>
                <a:latin typeface="Times New Roman" pitchFamily="1" charset="0"/>
                <a:ea typeface="ＭＳ Ｐゴシック" pitchFamily="1" charset="-128"/>
                <a:cs typeface="ＭＳ Ｐゴシック" pitchFamily="1" charset="-128"/>
              </a:rPr>
              <a:t> which specifies what type of value the variable can contain.</a:t>
            </a:r>
          </a:p>
          <a:p>
            <a:pPr marL="742950" lvl="1" indent="-285750">
              <a:spcAft>
                <a:spcPts val="600"/>
              </a:spcAft>
              <a:buFontTx/>
              <a:buChar char="–"/>
            </a:pPr>
            <a:r>
              <a:rPr lang="en-US" altLang="zh-CN" sz="2000" dirty="0">
                <a:solidFill>
                  <a:srgbClr val="000000"/>
                </a:solidFill>
                <a:latin typeface="Times New Roman" pitchFamily="1" charset="0"/>
                <a:ea typeface="ＭＳ Ｐゴシック" pitchFamily="1" charset="-128"/>
                <a:cs typeface="ＭＳ Ｐゴシック" pitchFamily="1" charset="-128"/>
              </a:rPr>
              <a:t>A </a:t>
            </a:r>
            <a:r>
              <a:rPr lang="en-US" altLang="zh-CN" sz="2000" b="1" i="1" dirty="0">
                <a:solidFill>
                  <a:srgbClr val="FF0000"/>
                </a:solidFill>
                <a:latin typeface="Times New Roman" pitchFamily="1" charset="0"/>
                <a:ea typeface="ＭＳ Ｐゴシック" pitchFamily="1" charset="-128"/>
                <a:cs typeface="ＭＳ Ｐゴシック" pitchFamily="1" charset="-128"/>
              </a:rPr>
              <a:t>value</a:t>
            </a:r>
            <a:r>
              <a:rPr lang="en-US" altLang="zh-CN" sz="2000" i="1" dirty="0">
                <a:solidFill>
                  <a:srgbClr val="000000"/>
                </a:solidFill>
                <a:latin typeface="Times New Roman" pitchFamily="1" charset="0"/>
                <a:ea typeface="ＭＳ Ｐゴシック" pitchFamily="1" charset="-128"/>
                <a:cs typeface="ＭＳ Ｐゴシック" pitchFamily="1" charset="-128"/>
              </a:rPr>
              <a:t>,</a:t>
            </a:r>
            <a:r>
              <a:rPr lang="en-US" altLang="zh-CN" sz="2000" dirty="0">
                <a:solidFill>
                  <a:srgbClr val="000000"/>
                </a:solidFill>
                <a:latin typeface="Times New Roman" pitchFamily="1" charset="0"/>
                <a:ea typeface="ＭＳ Ｐゴシック" pitchFamily="1" charset="-128"/>
                <a:cs typeface="ＭＳ Ｐゴシック" pitchFamily="1" charset="-128"/>
              </a:rPr>
              <a:t> which represents the current contents of the variable.</a:t>
            </a:r>
          </a:p>
          <a:p>
            <a:pPr marL="742950" lvl="1" indent="-285750">
              <a:spcAft>
                <a:spcPct val="50000"/>
              </a:spcAft>
              <a:buFontTx/>
              <a:buChar char="–"/>
            </a:pPr>
            <a:r>
              <a:rPr lang="en-US" altLang="zh-CN" sz="2000" dirty="0">
                <a:solidFill>
                  <a:srgbClr val="000000"/>
                </a:solidFill>
                <a:latin typeface="Times New Roman" pitchFamily="1" charset="0"/>
                <a:ea typeface="ＭＳ Ｐゴシック" pitchFamily="1" charset="-128"/>
                <a:cs typeface="ＭＳ Ｐゴシック" pitchFamily="1" charset="-128"/>
              </a:rPr>
              <a:t>For now, let’s not worry about the </a:t>
            </a:r>
            <a:r>
              <a:rPr lang="en-US" altLang="zh-CN" sz="2000" b="1" i="1" dirty="0">
                <a:solidFill>
                  <a:srgbClr val="FF0000"/>
                </a:solidFill>
                <a:latin typeface="Times New Roman" pitchFamily="1" charset="0"/>
                <a:ea typeface="ＭＳ Ｐゴシック" pitchFamily="1" charset="-128"/>
                <a:cs typeface="ＭＳ Ｐゴシック" pitchFamily="1" charset="-128"/>
              </a:rPr>
              <a:t>address</a:t>
            </a:r>
            <a:r>
              <a:rPr lang="en-US" altLang="zh-CN" sz="2000" dirty="0">
                <a:solidFill>
                  <a:srgbClr val="000000"/>
                </a:solidFill>
                <a:latin typeface="Times New Roman" pitchFamily="1" charset="0"/>
                <a:ea typeface="ＭＳ Ｐゴシック" pitchFamily="1" charset="-128"/>
                <a:cs typeface="ＭＳ Ｐゴシック" pitchFamily="1" charset="-128"/>
              </a:rPr>
              <a:t> first.</a:t>
            </a:r>
          </a:p>
          <a:p>
            <a:pPr marL="342900" lvl="0" indent="-342900">
              <a:spcAft>
                <a:spcPct val="25000"/>
              </a:spcAft>
              <a:buFontTx/>
              <a:buChar char="•"/>
            </a:pPr>
            <a:r>
              <a:rPr lang="en-US" altLang="zh-CN" dirty="0">
                <a:solidFill>
                  <a:srgbClr val="000000"/>
                </a:solidFill>
                <a:latin typeface="Times New Roman" pitchFamily="1" charset="0"/>
              </a:rPr>
              <a:t>The </a:t>
            </a:r>
            <a:r>
              <a:rPr lang="en-US" altLang="zh-CN" dirty="0">
                <a:solidFill>
                  <a:srgbClr val="FF0000"/>
                </a:solidFill>
                <a:latin typeface="Times New Roman" pitchFamily="1" charset="0"/>
              </a:rPr>
              <a:t>name</a:t>
            </a:r>
            <a:r>
              <a:rPr lang="en-US" altLang="zh-CN" dirty="0">
                <a:solidFill>
                  <a:srgbClr val="000000"/>
                </a:solidFill>
                <a:latin typeface="Times New Roman" pitchFamily="1" charset="0"/>
              </a:rPr>
              <a:t> and </a:t>
            </a:r>
            <a:r>
              <a:rPr lang="en-US" altLang="zh-CN" dirty="0">
                <a:solidFill>
                  <a:srgbClr val="FF0000"/>
                </a:solidFill>
                <a:latin typeface="Times New Roman" pitchFamily="1" charset="0"/>
              </a:rPr>
              <a:t>type</a:t>
            </a:r>
            <a:r>
              <a:rPr lang="en-US" altLang="zh-CN" dirty="0">
                <a:solidFill>
                  <a:srgbClr val="000000"/>
                </a:solidFill>
                <a:latin typeface="Times New Roman" pitchFamily="1" charset="0"/>
              </a:rPr>
              <a:t> of a variable are </a:t>
            </a:r>
            <a:r>
              <a:rPr lang="en-US" altLang="zh-CN" dirty="0">
                <a:solidFill>
                  <a:srgbClr val="FF0000"/>
                </a:solidFill>
                <a:latin typeface="Times New Roman" pitchFamily="1" charset="0"/>
              </a:rPr>
              <a:t>fixed</a:t>
            </a:r>
            <a:r>
              <a:rPr lang="en-US" altLang="zh-CN" dirty="0">
                <a:solidFill>
                  <a:srgbClr val="000000"/>
                </a:solidFill>
                <a:latin typeface="Times New Roman" pitchFamily="1" charset="0"/>
              </a:rPr>
              <a:t>.  The value changes whenever you </a:t>
            </a:r>
            <a:r>
              <a:rPr lang="en-US" altLang="zh-CN" i="1" dirty="0">
                <a:solidFill>
                  <a:srgbClr val="FF0000"/>
                </a:solidFill>
                <a:latin typeface="Times New Roman" pitchFamily="1" charset="0"/>
              </a:rPr>
              <a:t>assign</a:t>
            </a:r>
            <a:r>
              <a:rPr lang="en-US" altLang="zh-CN" dirty="0">
                <a:solidFill>
                  <a:srgbClr val="000000"/>
                </a:solidFill>
                <a:latin typeface="Times New Roman" pitchFamily="1" charset="0"/>
              </a:rPr>
              <a:t> a new value to the variable.</a:t>
            </a:r>
          </a:p>
        </p:txBody>
      </p:sp>
      <p:sp>
        <p:nvSpPr>
          <p:cNvPr id="497673" name="Rectangle 9"/>
          <p:cNvSpPr>
            <a:spLocks noChangeArrowheads="1"/>
          </p:cNvSpPr>
          <p:nvPr/>
        </p:nvSpPr>
        <p:spPr bwMode="auto">
          <a:xfrm>
            <a:off x="3771900" y="2252660"/>
            <a:ext cx="1600200" cy="60960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97674" name="Rectangle 10"/>
          <p:cNvSpPr>
            <a:spLocks noChangeArrowheads="1"/>
          </p:cNvSpPr>
          <p:nvPr/>
        </p:nvSpPr>
        <p:spPr bwMode="auto">
          <a:xfrm>
            <a:off x="3722688" y="1905000"/>
            <a:ext cx="946150" cy="396875"/>
          </a:xfrm>
          <a:prstGeom prst="rect">
            <a:avLst/>
          </a:prstGeom>
          <a:noFill/>
          <a:ln w="9525">
            <a:noFill/>
            <a:miter lim="800000"/>
            <a:headEnd/>
            <a:tailEnd/>
          </a:ln>
        </p:spPr>
        <p:txBody>
          <a:bodyPr wrap="none">
            <a:prstTxWarp prst="textNoShape">
              <a:avLst/>
            </a:prstTxWarp>
            <a:spAutoFit/>
          </a:bodyPr>
          <a:lstStyle/>
          <a:p>
            <a:r>
              <a:rPr lang="en-US" sz="2000" b="1" dirty="0">
                <a:solidFill>
                  <a:srgbClr val="000000"/>
                </a:solidFill>
                <a:latin typeface="Courier New" pitchFamily="1" charset="0"/>
              </a:rPr>
              <a:t>total</a:t>
            </a:r>
            <a:endParaRPr lang="en-US" dirty="0">
              <a:solidFill>
                <a:srgbClr val="000000"/>
              </a:solidFill>
              <a:latin typeface="Times New Roman" pitchFamily="1" charset="0"/>
            </a:endParaRPr>
          </a:p>
        </p:txBody>
      </p:sp>
      <p:sp>
        <p:nvSpPr>
          <p:cNvPr id="497675" name="Rectangle 11"/>
          <p:cNvSpPr>
            <a:spLocks noChangeArrowheads="1"/>
          </p:cNvSpPr>
          <p:nvPr/>
        </p:nvSpPr>
        <p:spPr bwMode="auto">
          <a:xfrm>
            <a:off x="5835650" y="2302100"/>
            <a:ext cx="2300288" cy="457200"/>
          </a:xfrm>
          <a:prstGeom prst="rect">
            <a:avLst/>
          </a:prstGeom>
          <a:noFill/>
          <a:ln w="9525">
            <a:noFill/>
            <a:miter lim="800000"/>
            <a:headEnd/>
            <a:tailEnd/>
          </a:ln>
        </p:spPr>
        <p:txBody>
          <a:bodyPr wrap="none">
            <a:prstTxWarp prst="textNoShape">
              <a:avLst/>
            </a:prstTxWarp>
            <a:spAutoFit/>
          </a:bodyPr>
          <a:lstStyle/>
          <a:p>
            <a:r>
              <a:rPr lang="en-US" dirty="0">
                <a:solidFill>
                  <a:srgbClr val="000000"/>
                </a:solidFill>
                <a:latin typeface="Times New Roman" pitchFamily="1" charset="0"/>
              </a:rPr>
              <a:t>(contains an </a:t>
            </a:r>
            <a:r>
              <a:rPr lang="en-US" sz="2000" b="1" dirty="0" err="1">
                <a:solidFill>
                  <a:srgbClr val="000000"/>
                </a:solidFill>
                <a:latin typeface="Courier New" pitchFamily="1" charset="0"/>
              </a:rPr>
              <a:t>int</a:t>
            </a:r>
            <a:r>
              <a:rPr lang="en-US" dirty="0">
                <a:solidFill>
                  <a:srgbClr val="000000"/>
                </a:solidFill>
                <a:latin typeface="Times New Roman" pitchFamily="1" charset="0"/>
              </a:rPr>
              <a:t>)</a:t>
            </a:r>
          </a:p>
        </p:txBody>
      </p:sp>
      <p:sp>
        <p:nvSpPr>
          <p:cNvPr id="497676" name="Rectangle 12"/>
          <p:cNvSpPr>
            <a:spLocks noChangeArrowheads="1"/>
          </p:cNvSpPr>
          <p:nvPr/>
        </p:nvSpPr>
        <p:spPr bwMode="auto">
          <a:xfrm>
            <a:off x="3875090" y="2305275"/>
            <a:ext cx="1398587" cy="457200"/>
          </a:xfrm>
          <a:prstGeom prst="rect">
            <a:avLst/>
          </a:prstGeom>
          <a:noFill/>
          <a:ln w="9525">
            <a:noFill/>
            <a:miter lim="800000"/>
            <a:headEnd/>
            <a:tailEnd/>
          </a:ln>
        </p:spPr>
        <p:txBody>
          <a:bodyPr>
            <a:prstTxWarp prst="textNoShape">
              <a:avLst/>
            </a:prstTxWarp>
            <a:spAutoFit/>
          </a:bodyPr>
          <a:lstStyle/>
          <a:p>
            <a:pPr algn="ctr"/>
            <a:r>
              <a:rPr lang="en-US" dirty="0">
                <a:solidFill>
                  <a:srgbClr val="000000"/>
                </a:solidFill>
                <a:latin typeface="Times New Roman" pitchFamily="1" charset="0"/>
              </a:rPr>
              <a:t>42</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685">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685">
                                            <p:txEl>
                                              <p:pRg st="5" end="5"/>
                                            </p:txEl>
                                          </p:spTgt>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497674"/>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28685">
                                            <p:txEl>
                                              <p:pRg st="6" end="6"/>
                                            </p:txEl>
                                          </p:spTgt>
                                        </p:tgtEl>
                                        <p:attrNameLst>
                                          <p:attrName>style.visibility</p:attrName>
                                        </p:attrNameLst>
                                      </p:cBhvr>
                                      <p:to>
                                        <p:strVal val="visible"/>
                                      </p:to>
                                    </p:set>
                                  </p:childTnLst>
                                </p:cTn>
                              </p:par>
                            </p:childTnLst>
                          </p:cTn>
                        </p:par>
                        <p:par>
                          <p:cTn id="18" fill="hold">
                            <p:stCondLst>
                              <p:cond delay="0"/>
                            </p:stCondLst>
                            <p:childTnLst>
                              <p:par>
                                <p:cTn id="19" presetID="1" presetClass="entr" presetSubtype="0" fill="hold" grpId="0" nodeType="afterEffect">
                                  <p:stCondLst>
                                    <p:cond delay="0"/>
                                  </p:stCondLst>
                                  <p:childTnLst>
                                    <p:set>
                                      <p:cBhvr>
                                        <p:cTn id="20" dur="1" fill="hold">
                                          <p:stCondLst>
                                            <p:cond delay="0"/>
                                          </p:stCondLst>
                                        </p:cTn>
                                        <p:tgtEl>
                                          <p:spTgt spid="49767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8685">
                                            <p:txEl>
                                              <p:pRg st="7" end="7"/>
                                            </p:txEl>
                                          </p:spTgt>
                                        </p:tgtEl>
                                        <p:attrNameLst>
                                          <p:attrName>style.visibility</p:attrName>
                                        </p:attrNameLst>
                                      </p:cBhvr>
                                      <p:to>
                                        <p:strVal val="visible"/>
                                      </p:to>
                                    </p:set>
                                  </p:childTnLst>
                                </p:cTn>
                              </p:par>
                            </p:childTnLst>
                          </p:cTn>
                        </p:par>
                        <p:par>
                          <p:cTn id="25" fill="hold">
                            <p:stCondLst>
                              <p:cond delay="0"/>
                            </p:stCondLst>
                            <p:childTnLst>
                              <p:par>
                                <p:cTn id="26" presetID="1" presetClass="entr" presetSubtype="0" fill="hold" grpId="0" nodeType="afterEffect">
                                  <p:stCondLst>
                                    <p:cond delay="0"/>
                                  </p:stCondLst>
                                  <p:childTnLst>
                                    <p:set>
                                      <p:cBhvr>
                                        <p:cTn id="27" dur="1" fill="hold">
                                          <p:stCondLst>
                                            <p:cond delay="0"/>
                                          </p:stCondLst>
                                        </p:cTn>
                                        <p:tgtEl>
                                          <p:spTgt spid="497676"/>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28685">
                                            <p:txEl>
                                              <p:pRg st="8" end="8"/>
                                            </p:txEl>
                                          </p:spTgt>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2868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7674" grpId="0" uiExpand="1"/>
      <p:bldP spid="497675" grpId="0"/>
      <p:bldP spid="49767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09600" y="1066800"/>
            <a:ext cx="8001000" cy="5029200"/>
          </a:xfrm>
        </p:spPr>
        <p:txBody>
          <a:bodyPr/>
          <a:lstStyle/>
          <a:p>
            <a:r>
              <a:rPr lang="en-US" altLang="zh-CN" sz="2400" dirty="0"/>
              <a:t>What are the differences between Python variables and C++ variables?</a:t>
            </a:r>
          </a:p>
        </p:txBody>
      </p:sp>
      <p:sp>
        <p:nvSpPr>
          <p:cNvPr id="6"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Question</a:t>
            </a:r>
          </a:p>
        </p:txBody>
      </p:sp>
    </p:spTree>
    <p:extLst>
      <p:ext uri="{BB962C8B-B14F-4D97-AF65-F5344CB8AC3E}">
        <p14:creationId xmlns:p14="http://schemas.microsoft.com/office/powerpoint/2010/main" val="31380801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453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History of C++</a:t>
            </a:r>
            <a:endParaRPr lang="en-US" sz="4000" dirty="0">
              <a:solidFill>
                <a:schemeClr val="tx1"/>
              </a:solidFill>
            </a:endParaRPr>
          </a:p>
        </p:txBody>
      </p:sp>
      <p:pic>
        <p:nvPicPr>
          <p:cNvPr id="534531" name="Picture 3" descr="ProgrammingLanguages"/>
          <p:cNvPicPr>
            <a:picLocks noChangeAspect="1" noChangeArrowheads="1"/>
          </p:cNvPicPr>
          <p:nvPr/>
        </p:nvPicPr>
        <p:blipFill>
          <a:blip r:embed="rId3"/>
          <a:srcRect/>
          <a:stretch>
            <a:fillRect/>
          </a:stretch>
        </p:blipFill>
        <p:spPr bwMode="auto">
          <a:xfrm>
            <a:off x="420690" y="1295400"/>
            <a:ext cx="8302625" cy="4751388"/>
          </a:xfrm>
          <a:prstGeom prst="rect">
            <a:avLst/>
          </a:prstGeom>
          <a:noFill/>
        </p:spPr>
      </p:pic>
      <p:grpSp>
        <p:nvGrpSpPr>
          <p:cNvPr id="2" name="Group 4"/>
          <p:cNvGrpSpPr>
            <a:grpSpLocks/>
          </p:cNvGrpSpPr>
          <p:nvPr/>
        </p:nvGrpSpPr>
        <p:grpSpPr bwMode="auto">
          <a:xfrm>
            <a:off x="5219700" y="2689225"/>
            <a:ext cx="1257300" cy="1517650"/>
            <a:chOff x="3288" y="1694"/>
            <a:chExt cx="792" cy="956"/>
          </a:xfrm>
        </p:grpSpPr>
        <p:sp>
          <p:nvSpPr>
            <p:cNvPr id="534533" name="Oval 5"/>
            <p:cNvSpPr>
              <a:spLocks noChangeArrowheads="1"/>
            </p:cNvSpPr>
            <p:nvPr/>
          </p:nvSpPr>
          <p:spPr bwMode="auto">
            <a:xfrm>
              <a:off x="3600" y="1694"/>
              <a:ext cx="480" cy="282"/>
            </a:xfrm>
            <a:prstGeom prst="ellipse">
              <a:avLst/>
            </a:prstGeom>
            <a:noFill/>
            <a:ln w="25400">
              <a:solidFill>
                <a:srgbClr val="FF0000"/>
              </a:solidFill>
              <a:round/>
              <a:headEnd/>
              <a:tailEnd/>
            </a:ln>
            <a:effectLst/>
          </p:spPr>
          <p:txBody>
            <a:bodyPr wrap="none" anchor="ctr">
              <a:prstTxWarp prst="textNoShape">
                <a:avLst/>
              </a:prstTxWarp>
            </a:bodyPr>
            <a:lstStyle/>
            <a:p>
              <a:endParaRPr lang="en-US"/>
            </a:p>
          </p:txBody>
        </p:sp>
        <p:sp>
          <p:nvSpPr>
            <p:cNvPr id="534535" name="Oval 7"/>
            <p:cNvSpPr>
              <a:spLocks noChangeArrowheads="1"/>
            </p:cNvSpPr>
            <p:nvPr/>
          </p:nvSpPr>
          <p:spPr bwMode="auto">
            <a:xfrm>
              <a:off x="3288" y="2368"/>
              <a:ext cx="480" cy="282"/>
            </a:xfrm>
            <a:prstGeom prst="ellipse">
              <a:avLst/>
            </a:prstGeom>
            <a:noFill/>
            <a:ln w="25400">
              <a:solidFill>
                <a:schemeClr val="tx1"/>
              </a:solidFill>
              <a:round/>
              <a:headEnd/>
              <a:tailEnd/>
            </a:ln>
            <a:effectLst/>
          </p:spPr>
          <p:txBody>
            <a:bodyPr wrap="none" anchor="ctr">
              <a:prstTxWarp prst="textNoShape">
                <a:avLst/>
              </a:prstTxWarp>
            </a:bodyPr>
            <a:lstStyle/>
            <a:p>
              <a:endParaRPr 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5800" y="1066800"/>
            <a:ext cx="8382000" cy="4953000"/>
          </a:xfrm>
        </p:spPr>
        <p:txBody>
          <a:bodyPr/>
          <a:lstStyle/>
          <a:p>
            <a:r>
              <a:rPr lang="en-US" altLang="zh-CN" sz="2400" dirty="0">
                <a:solidFill>
                  <a:srgbClr val="000000"/>
                </a:solidFill>
                <a:latin typeface="Times New Roman" pitchFamily="1" charset="0"/>
              </a:rPr>
              <a:t>Variable name is </a:t>
            </a:r>
            <a:r>
              <a:rPr lang="en-US" altLang="zh-CN" sz="2400" dirty="0">
                <a:solidFill>
                  <a:srgbClr val="FF0000"/>
                </a:solidFill>
                <a:latin typeface="Times New Roman" pitchFamily="1" charset="0"/>
              </a:rPr>
              <a:t>case sensitive</a:t>
            </a:r>
            <a:r>
              <a:rPr lang="en-US" altLang="zh-CN" sz="2400" dirty="0">
                <a:solidFill>
                  <a:srgbClr val="000000"/>
                </a:solidFill>
                <a:latin typeface="Times New Roman" pitchFamily="1" charset="0"/>
              </a:rPr>
              <a:t>.</a:t>
            </a:r>
          </a:p>
          <a:p>
            <a:r>
              <a:rPr lang="en-US" altLang="zh-CN" sz="2400" dirty="0"/>
              <a:t>Naming conventions (also a part of programming style)</a:t>
            </a:r>
          </a:p>
          <a:p>
            <a:pPr lvl="1"/>
            <a:r>
              <a:rPr lang="en-US" altLang="zh-CN" sz="2000" dirty="0"/>
              <a:t>The name must start with a letter or the underscore character (_).</a:t>
            </a:r>
          </a:p>
          <a:p>
            <a:pPr lvl="1"/>
            <a:r>
              <a:rPr lang="en-US" altLang="zh-CN" sz="2000" dirty="0"/>
              <a:t>All other characters in the name must be letters, digits, or the underscore. </a:t>
            </a:r>
            <a:r>
              <a:rPr lang="en-US" altLang="zh-CN" sz="2000" dirty="0">
                <a:solidFill>
                  <a:srgbClr val="FF0000"/>
                </a:solidFill>
              </a:rPr>
              <a:t>No spaces or other special characters</a:t>
            </a:r>
            <a:r>
              <a:rPr lang="en-US" altLang="zh-CN" sz="2000" dirty="0"/>
              <a:t> are permitted in names.</a:t>
            </a:r>
          </a:p>
          <a:p>
            <a:pPr lvl="1"/>
            <a:r>
              <a:rPr lang="en-US" altLang="zh-CN" sz="2000" dirty="0"/>
              <a:t>Use </a:t>
            </a:r>
            <a:r>
              <a:rPr lang="en-US" altLang="zh-CN" sz="2000" dirty="0">
                <a:solidFill>
                  <a:srgbClr val="FF0000"/>
                </a:solidFill>
              </a:rPr>
              <a:t>meaningful words</a:t>
            </a:r>
            <a:r>
              <a:rPr lang="en-US" altLang="zh-CN" sz="2000" dirty="0"/>
              <a:t>, but must not be one of the </a:t>
            </a:r>
            <a:r>
              <a:rPr lang="en-US" altLang="zh-CN" sz="2000" dirty="0">
                <a:solidFill>
                  <a:srgbClr val="FF0000"/>
                </a:solidFill>
              </a:rPr>
              <a:t>reserved keywords</a:t>
            </a:r>
            <a:r>
              <a:rPr lang="en-US" altLang="zh-CN" sz="2000" dirty="0"/>
              <a:t>.</a:t>
            </a:r>
          </a:p>
        </p:txBody>
      </p:sp>
      <p:sp>
        <p:nvSpPr>
          <p:cNvPr id="4" name="Rectangle 2"/>
          <p:cNvSpPr>
            <a:spLocks noGrp="1" noChangeArrowheads="1"/>
          </p:cNvSpPr>
          <p:nvPr>
            <p:ph type="title"/>
          </p:nvPr>
        </p:nvSpPr>
        <p:spPr>
          <a:xfrm>
            <a:off x="0" y="76200"/>
            <a:ext cx="9144000" cy="1143000"/>
          </a:xfrm>
          <a:noFill/>
        </p:spPr>
        <p:txBody>
          <a:bodyPr/>
          <a:lstStyle/>
          <a:p>
            <a:r>
              <a:rPr lang="en-US" sz="4000" dirty="0">
                <a:solidFill>
                  <a:srgbClr val="FF0000"/>
                </a:solidFill>
              </a:rPr>
              <a:t>Variables</a:t>
            </a:r>
            <a:endParaRPr lang="en-US" dirty="0">
              <a:solidFill>
                <a:schemeClr val="tx1"/>
              </a:solidFill>
            </a:endParaRPr>
          </a:p>
        </p:txBody>
      </p:sp>
      <p:pic>
        <p:nvPicPr>
          <p:cNvPr id="6" name="图片 5"/>
          <p:cNvPicPr>
            <a:picLocks noChangeAspect="1"/>
          </p:cNvPicPr>
          <p:nvPr/>
        </p:nvPicPr>
        <p:blipFill>
          <a:blip r:embed="rId2"/>
          <a:stretch>
            <a:fillRect/>
          </a:stretch>
        </p:blipFill>
        <p:spPr>
          <a:xfrm>
            <a:off x="0" y="3611285"/>
            <a:ext cx="9144000" cy="3246717"/>
          </a:xfrm>
          <a:prstGeom prst="rect">
            <a:avLst/>
          </a:prstGeom>
        </p:spPr>
      </p:pic>
    </p:spTree>
    <p:extLst>
      <p:ext uri="{BB962C8B-B14F-4D97-AF65-F5344CB8AC3E}">
        <p14:creationId xmlns:p14="http://schemas.microsoft.com/office/powerpoint/2010/main" val="1664694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5800" y="1371600"/>
            <a:ext cx="8001000" cy="4953000"/>
          </a:xfrm>
        </p:spPr>
        <p:txBody>
          <a:bodyPr/>
          <a:lstStyle/>
          <a:p>
            <a:pPr>
              <a:lnSpc>
                <a:spcPct val="90000"/>
              </a:lnSpc>
              <a:spcBef>
                <a:spcPts val="0"/>
              </a:spcBef>
              <a:spcAft>
                <a:spcPts val="1200"/>
              </a:spcAft>
            </a:pPr>
            <a:r>
              <a:rPr lang="en-US" altLang="zh-CN" sz="2400" dirty="0">
                <a:solidFill>
                  <a:srgbClr val="000000"/>
                </a:solidFill>
                <a:latin typeface="Times New Roman" pitchFamily="1" charset="0"/>
              </a:rPr>
              <a:t>In computer programming, the scope of a name binding – an association of a name to an entity, such as a variable – is the region of a computer program where the binding is valid: where the name can be used to refer to the entity.</a:t>
            </a:r>
          </a:p>
          <a:p>
            <a:pPr>
              <a:lnSpc>
                <a:spcPct val="90000"/>
              </a:lnSpc>
              <a:spcBef>
                <a:spcPts val="0"/>
              </a:spcBef>
              <a:spcAft>
                <a:spcPts val="1200"/>
              </a:spcAft>
            </a:pPr>
            <a:r>
              <a:rPr lang="en-US" altLang="zh-CN" sz="2400" dirty="0">
                <a:solidFill>
                  <a:srgbClr val="000000"/>
                </a:solidFill>
                <a:latin typeface="Times New Roman" pitchFamily="1" charset="0"/>
              </a:rPr>
              <a:t>Most declarations appear as statements in the body of a function definition.  Variables declared in this way are called </a:t>
            </a:r>
            <a:r>
              <a:rPr lang="en-US" altLang="zh-CN" sz="2400" i="1" dirty="0">
                <a:solidFill>
                  <a:srgbClr val="FF0000"/>
                </a:solidFill>
                <a:latin typeface="Times New Roman" pitchFamily="1" charset="0"/>
              </a:rPr>
              <a:t>local variables</a:t>
            </a:r>
            <a:r>
              <a:rPr lang="en-US" altLang="zh-CN" sz="2400" dirty="0">
                <a:solidFill>
                  <a:srgbClr val="000000"/>
                </a:solidFill>
                <a:latin typeface="Times New Roman" pitchFamily="1" charset="0"/>
              </a:rPr>
              <a:t> and are accessible only inside that function.</a:t>
            </a:r>
          </a:p>
          <a:p>
            <a:pPr>
              <a:lnSpc>
                <a:spcPct val="90000"/>
              </a:lnSpc>
              <a:spcBef>
                <a:spcPts val="0"/>
              </a:spcBef>
              <a:spcAft>
                <a:spcPts val="1200"/>
              </a:spcAft>
            </a:pPr>
            <a:r>
              <a:rPr lang="en-US" altLang="zh-CN" sz="2400" dirty="0">
                <a:solidFill>
                  <a:srgbClr val="000000"/>
                </a:solidFill>
                <a:latin typeface="Times New Roman" pitchFamily="1" charset="0"/>
              </a:rPr>
              <a:t>Variables declared outside any function definition are </a:t>
            </a:r>
            <a:r>
              <a:rPr lang="en-US" altLang="zh-CN" sz="2400" i="1" dirty="0">
                <a:solidFill>
                  <a:srgbClr val="FF0000"/>
                </a:solidFill>
                <a:latin typeface="Times New Roman" pitchFamily="1" charset="0"/>
              </a:rPr>
              <a:t>global variables</a:t>
            </a:r>
            <a:r>
              <a:rPr lang="en-US" altLang="zh-CN" sz="2400" dirty="0">
                <a:solidFill>
                  <a:srgbClr val="000000"/>
                </a:solidFill>
                <a:latin typeface="Times New Roman" pitchFamily="1" charset="0"/>
              </a:rPr>
              <a:t>.  Avoid </a:t>
            </a:r>
            <a:r>
              <a:rPr lang="en-US" altLang="zh-CN" sz="2400" i="1" dirty="0">
                <a:solidFill>
                  <a:srgbClr val="000000"/>
                </a:solidFill>
                <a:latin typeface="Times New Roman" pitchFamily="1" charset="0"/>
              </a:rPr>
              <a:t>global variables</a:t>
            </a:r>
            <a:r>
              <a:rPr lang="en-US" altLang="zh-CN" sz="2400" dirty="0">
                <a:solidFill>
                  <a:srgbClr val="000000"/>
                </a:solidFill>
                <a:latin typeface="Times New Roman" pitchFamily="1" charset="0"/>
              </a:rPr>
              <a:t> because they can be manipulated by any function in a program, and it is difficult to keep those functions from interfering with one another.</a:t>
            </a:r>
          </a:p>
          <a:p>
            <a:pPr>
              <a:lnSpc>
                <a:spcPct val="90000"/>
              </a:lnSpc>
              <a:spcBef>
                <a:spcPts val="0"/>
              </a:spcBef>
              <a:spcAft>
                <a:spcPts val="1200"/>
              </a:spcAft>
            </a:pPr>
            <a:r>
              <a:rPr lang="en-US" altLang="zh-CN" sz="2400" dirty="0">
                <a:solidFill>
                  <a:srgbClr val="000000"/>
                </a:solidFill>
                <a:latin typeface="Times New Roman" pitchFamily="1" charset="0"/>
              </a:rPr>
              <a:t>Variables may also be declared as part of a class.  These are called </a:t>
            </a:r>
            <a:r>
              <a:rPr lang="en-US" altLang="zh-CN" sz="2400" i="1" dirty="0">
                <a:solidFill>
                  <a:srgbClr val="FF0000"/>
                </a:solidFill>
                <a:latin typeface="Times New Roman" pitchFamily="1" charset="0"/>
              </a:rPr>
              <a:t>instance variables</a:t>
            </a:r>
            <a:r>
              <a:rPr lang="en-US" altLang="zh-CN" sz="2400" dirty="0">
                <a:solidFill>
                  <a:srgbClr val="FF0000"/>
                </a:solidFill>
                <a:latin typeface="Times New Roman" pitchFamily="1" charset="0"/>
              </a:rPr>
              <a:t> </a:t>
            </a:r>
            <a:r>
              <a:rPr lang="en-US" altLang="zh-CN" sz="2400" dirty="0">
                <a:solidFill>
                  <a:srgbClr val="000000"/>
                </a:solidFill>
                <a:latin typeface="Times New Roman" pitchFamily="1" charset="0"/>
              </a:rPr>
              <a:t>and are covered in later chapters.</a:t>
            </a:r>
          </a:p>
        </p:txBody>
      </p:sp>
      <p:sp>
        <p:nvSpPr>
          <p:cNvPr id="5" name="Rectangle 2"/>
          <p:cNvSpPr>
            <a:spLocks noGrp="1" noChangeArrowheads="1"/>
          </p:cNvSpPr>
          <p:nvPr>
            <p:ph type="title"/>
          </p:nvPr>
        </p:nvSpPr>
        <p:spPr>
          <a:xfrm>
            <a:off x="0" y="76200"/>
            <a:ext cx="9144000" cy="1143000"/>
          </a:xfrm>
          <a:noFill/>
        </p:spPr>
        <p:txBody>
          <a:bodyPr/>
          <a:lstStyle/>
          <a:p>
            <a:r>
              <a:rPr lang="en-US" sz="4000" dirty="0">
                <a:solidFill>
                  <a:srgbClr val="FF0000"/>
                </a:solidFill>
              </a:rPr>
              <a:t>Variable Scope</a:t>
            </a:r>
            <a:endParaRPr lang="en-US" dirty="0">
              <a:solidFill>
                <a:schemeClr val="tx1"/>
              </a:solidFill>
            </a:endParaRPr>
          </a:p>
        </p:txBody>
      </p:sp>
    </p:spTree>
    <p:extLst>
      <p:ext uri="{BB962C8B-B14F-4D97-AF65-F5344CB8AC3E}">
        <p14:creationId xmlns:p14="http://schemas.microsoft.com/office/powerpoint/2010/main" val="3864649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xfrm>
            <a:off x="0" y="76200"/>
            <a:ext cx="9144000" cy="1143000"/>
          </a:xfrm>
          <a:noFill/>
        </p:spPr>
        <p:txBody>
          <a:bodyPr/>
          <a:lstStyle/>
          <a:p>
            <a:r>
              <a:rPr lang="en-US" altLang="zh-CN" sz="4000" dirty="0">
                <a:solidFill>
                  <a:srgbClr val="FF0000"/>
                </a:solidFill>
              </a:rPr>
              <a:t>Constants</a:t>
            </a:r>
            <a:endParaRPr lang="en-US" dirty="0">
              <a:solidFill>
                <a:schemeClr val="tx1"/>
              </a:solidFill>
            </a:endParaRPr>
          </a:p>
        </p:txBody>
      </p:sp>
      <p:sp>
        <p:nvSpPr>
          <p:cNvPr id="28675" name="Rectangle 3"/>
          <p:cNvSpPr>
            <a:spLocks noChangeArrowheads="1"/>
          </p:cNvSpPr>
          <p:nvPr/>
        </p:nvSpPr>
        <p:spPr bwMode="auto">
          <a:xfrm>
            <a:off x="482600" y="1155702"/>
            <a:ext cx="8128000" cy="1428751"/>
          </a:xfrm>
          <a:prstGeom prst="rect">
            <a:avLst/>
          </a:prstGeom>
          <a:noFill/>
          <a:ln w="9525">
            <a:noFill/>
            <a:miter lim="800000"/>
            <a:headEnd/>
            <a:tailEnd/>
          </a:ln>
        </p:spPr>
        <p:txBody>
          <a:bodyPr>
            <a:prstTxWarp prst="textNoShape">
              <a:avLst/>
            </a:prstTxWarp>
          </a:bodyPr>
          <a:lstStyle/>
          <a:p>
            <a:pPr marL="342900" lvl="0" indent="-342900">
              <a:lnSpc>
                <a:spcPct val="85000"/>
              </a:lnSpc>
              <a:spcAft>
                <a:spcPct val="50000"/>
              </a:spcAft>
              <a:buFontTx/>
              <a:buChar char="•"/>
            </a:pPr>
            <a:r>
              <a:rPr lang="en-US" altLang="zh-CN" dirty="0">
                <a:solidFill>
                  <a:srgbClr val="000000"/>
                </a:solidFill>
                <a:latin typeface="Times New Roman" pitchFamily="1" charset="0"/>
              </a:rPr>
              <a:t>Unlike a variable, which is a placeholder for a value that can be updated as the program runs, t</a:t>
            </a:r>
            <a:r>
              <a:rPr kumimoji="0" lang="en-US" sz="2400" b="0" i="0" u="none" strike="noStrike" kern="1200" cap="none" spc="0" normalizeH="0" baseline="0" noProof="0" dirty="0">
                <a:ln>
                  <a:noFill/>
                </a:ln>
                <a:solidFill>
                  <a:srgbClr val="000000"/>
                </a:solidFill>
                <a:effectLst/>
                <a:uLnTx/>
                <a:uFillTx/>
                <a:latin typeface="Times New Roman" pitchFamily="1" charset="0"/>
                <a:ea typeface="+mn-ea"/>
                <a:cs typeface="+mn-cs"/>
              </a:rPr>
              <a:t>he value of a constant does not change during the course of a program.</a:t>
            </a:r>
          </a:p>
          <a:p>
            <a:pPr marL="342900" lvl="0" indent="-342900" algn="just">
              <a:lnSpc>
                <a:spcPct val="85000"/>
              </a:lnSpc>
              <a:spcAft>
                <a:spcPct val="25000"/>
              </a:spcAft>
              <a:buFontTx/>
              <a:buChar char="•"/>
              <a:defRPr/>
            </a:pPr>
            <a:r>
              <a:rPr lang="en-US" altLang="zh-CN" dirty="0">
                <a:solidFill>
                  <a:srgbClr val="000000"/>
                </a:solidFill>
                <a:latin typeface="Times New Roman" pitchFamily="1" charset="0"/>
              </a:rPr>
              <a:t>The format of a constant depends on its type:</a:t>
            </a:r>
          </a:p>
          <a:p>
            <a:pPr marL="742950" lvl="1" indent="-285750" algn="just">
              <a:lnSpc>
                <a:spcPct val="90000"/>
              </a:lnSpc>
              <a:spcAft>
                <a:spcPct val="25000"/>
              </a:spcAft>
              <a:buFontTx/>
              <a:buChar char="–"/>
              <a:defRPr/>
            </a:pPr>
            <a:r>
              <a:rPr lang="en-US" altLang="zh-CN" sz="2000" dirty="0">
                <a:solidFill>
                  <a:srgbClr val="000000"/>
                </a:solidFill>
                <a:latin typeface="Times New Roman" pitchFamily="1" charset="0"/>
                <a:ea typeface="ＭＳ Ｐゴシック" pitchFamily="1" charset="-128"/>
                <a:cs typeface="ＭＳ Ｐゴシック" pitchFamily="1" charset="-128"/>
              </a:rPr>
              <a:t>Integral constants consist of a string of digits, optionally preceded by a minus sign, as in </a:t>
            </a:r>
            <a:r>
              <a:rPr lang="en-US" altLang="zh-CN" sz="1800" b="1" dirty="0">
                <a:solidFill>
                  <a:srgbClr val="000000"/>
                </a:solidFill>
                <a:latin typeface="Courier New" pitchFamily="1" charset="0"/>
                <a:ea typeface="ＭＳ Ｐゴシック" pitchFamily="1" charset="-128"/>
                <a:cs typeface="ＭＳ Ｐゴシック" pitchFamily="1" charset="-128"/>
              </a:rPr>
              <a:t>0</a:t>
            </a:r>
            <a:r>
              <a:rPr lang="en-US" altLang="zh-CN" sz="2000" dirty="0">
                <a:solidFill>
                  <a:srgbClr val="000000"/>
                </a:solidFill>
                <a:latin typeface="Times New Roman" pitchFamily="1" charset="0"/>
                <a:ea typeface="ＭＳ Ｐゴシック" pitchFamily="1" charset="-128"/>
                <a:cs typeface="ＭＳ Ｐゴシック" pitchFamily="1" charset="-128"/>
              </a:rPr>
              <a:t>, </a:t>
            </a:r>
            <a:r>
              <a:rPr lang="en-US" altLang="zh-CN" sz="1800" b="1" dirty="0">
                <a:solidFill>
                  <a:srgbClr val="000000"/>
                </a:solidFill>
                <a:latin typeface="Courier New" pitchFamily="1" charset="0"/>
                <a:ea typeface="ＭＳ Ｐゴシック" pitchFamily="1" charset="-128"/>
                <a:cs typeface="ＭＳ Ｐゴシック" pitchFamily="1" charset="-128"/>
              </a:rPr>
              <a:t>42</a:t>
            </a:r>
            <a:r>
              <a:rPr lang="en-US" altLang="zh-CN" sz="2000" dirty="0">
                <a:solidFill>
                  <a:srgbClr val="000000"/>
                </a:solidFill>
                <a:latin typeface="Times New Roman" pitchFamily="1" charset="0"/>
                <a:ea typeface="ＭＳ Ｐゴシック" pitchFamily="1" charset="-128"/>
                <a:cs typeface="ＭＳ Ｐゴシック" pitchFamily="1" charset="-128"/>
              </a:rPr>
              <a:t>, </a:t>
            </a:r>
            <a:r>
              <a:rPr lang="en-US" altLang="zh-CN" sz="1800" b="1" dirty="0">
                <a:solidFill>
                  <a:srgbClr val="000000"/>
                </a:solidFill>
                <a:latin typeface="Courier New" pitchFamily="1" charset="0"/>
                <a:ea typeface="ＭＳ Ｐゴシック" pitchFamily="1" charset="-128"/>
                <a:cs typeface="ＭＳ Ｐゴシック" pitchFamily="1" charset="-128"/>
              </a:rPr>
              <a:t>-1</a:t>
            </a:r>
            <a:r>
              <a:rPr lang="en-US" altLang="zh-CN" sz="2000" dirty="0">
                <a:solidFill>
                  <a:srgbClr val="000000"/>
                </a:solidFill>
                <a:latin typeface="Times New Roman" pitchFamily="1" charset="0"/>
                <a:ea typeface="ＭＳ Ｐゴシック" pitchFamily="1" charset="-128"/>
                <a:cs typeface="ＭＳ Ｐゴシック" pitchFamily="1" charset="-128"/>
              </a:rPr>
              <a:t>, or </a:t>
            </a:r>
            <a:r>
              <a:rPr lang="en-US" altLang="zh-CN" sz="1800" b="1" dirty="0">
                <a:solidFill>
                  <a:srgbClr val="000000"/>
                </a:solidFill>
                <a:latin typeface="Courier New" pitchFamily="1" charset="0"/>
                <a:ea typeface="ＭＳ Ｐゴシック" pitchFamily="1" charset="-128"/>
                <a:cs typeface="ＭＳ Ｐゴシック" pitchFamily="1" charset="-128"/>
              </a:rPr>
              <a:t>1000000</a:t>
            </a:r>
            <a:r>
              <a:rPr lang="en-US" altLang="zh-CN" sz="2000" dirty="0">
                <a:solidFill>
                  <a:srgbClr val="000000"/>
                </a:solidFill>
                <a:latin typeface="Times New Roman" pitchFamily="1" charset="0"/>
                <a:ea typeface="ＭＳ Ｐゴシック" pitchFamily="1" charset="-128"/>
                <a:cs typeface="ＭＳ Ｐゴシック" pitchFamily="1" charset="-128"/>
              </a:rPr>
              <a:t>.</a:t>
            </a:r>
          </a:p>
          <a:p>
            <a:pPr marL="742950" lvl="1" indent="-285750" algn="just">
              <a:lnSpc>
                <a:spcPct val="90000"/>
              </a:lnSpc>
              <a:spcAft>
                <a:spcPct val="25000"/>
              </a:spcAft>
              <a:buFontTx/>
              <a:buChar char="–"/>
              <a:defRPr/>
            </a:pPr>
            <a:r>
              <a:rPr lang="en-US" altLang="zh-CN" sz="2000" dirty="0">
                <a:solidFill>
                  <a:srgbClr val="000000"/>
                </a:solidFill>
                <a:latin typeface="Times New Roman" pitchFamily="1" charset="0"/>
                <a:ea typeface="ＭＳ Ｐゴシック" pitchFamily="1" charset="-128"/>
                <a:cs typeface="ＭＳ Ｐゴシック" pitchFamily="1" charset="-128"/>
              </a:rPr>
              <a:t>Floating-point constants include a decimal point, as in </a:t>
            </a:r>
            <a:r>
              <a:rPr lang="en-US" altLang="zh-CN" sz="1800" b="1" dirty="0">
                <a:solidFill>
                  <a:srgbClr val="000000"/>
                </a:solidFill>
                <a:latin typeface="Courier New" pitchFamily="1" charset="0"/>
                <a:ea typeface="ＭＳ Ｐゴシック" pitchFamily="1" charset="-128"/>
                <a:cs typeface="ＭＳ Ｐゴシック" pitchFamily="1" charset="-128"/>
              </a:rPr>
              <a:t>3.14159265</a:t>
            </a:r>
            <a:r>
              <a:rPr lang="en-US" altLang="zh-CN" sz="2000" dirty="0">
                <a:solidFill>
                  <a:srgbClr val="000000"/>
                </a:solidFill>
                <a:latin typeface="Times New Roman" pitchFamily="1" charset="0"/>
                <a:ea typeface="ＭＳ Ｐゴシック" pitchFamily="1" charset="-128"/>
                <a:cs typeface="ＭＳ Ｐゴシック" pitchFamily="1" charset="-128"/>
              </a:rPr>
              <a:t> or </a:t>
            </a:r>
            <a:r>
              <a:rPr lang="en-US" altLang="zh-CN" sz="1800" b="1" dirty="0">
                <a:solidFill>
                  <a:srgbClr val="000000"/>
                </a:solidFill>
                <a:latin typeface="Courier New" pitchFamily="1" charset="0"/>
                <a:ea typeface="ＭＳ Ｐゴシック" pitchFamily="1" charset="-128"/>
                <a:cs typeface="ＭＳ Ｐゴシック" pitchFamily="1" charset="-128"/>
              </a:rPr>
              <a:t>10.0</a:t>
            </a:r>
            <a:r>
              <a:rPr lang="en-US" altLang="zh-CN" sz="2000" dirty="0">
                <a:solidFill>
                  <a:srgbClr val="000000"/>
                </a:solidFill>
                <a:latin typeface="Times New Roman" pitchFamily="1" charset="0"/>
                <a:ea typeface="ＭＳ Ｐゴシック" pitchFamily="1" charset="-128"/>
                <a:cs typeface="ＭＳ Ｐゴシック" pitchFamily="1" charset="-128"/>
              </a:rPr>
              <a:t>.  Floating-point constants can also be expressed in scientific notation by adding the letter </a:t>
            </a:r>
            <a:r>
              <a:rPr lang="en-US" altLang="zh-CN" sz="1800" b="1" dirty="0">
                <a:solidFill>
                  <a:srgbClr val="000000"/>
                </a:solidFill>
                <a:latin typeface="Courier New" pitchFamily="1" charset="0"/>
                <a:ea typeface="ＭＳ Ｐゴシック" pitchFamily="1" charset="-128"/>
                <a:cs typeface="ＭＳ Ｐゴシック" pitchFamily="1" charset="-128"/>
              </a:rPr>
              <a:t>E</a:t>
            </a:r>
            <a:r>
              <a:rPr lang="en-US" altLang="zh-CN" sz="2000" dirty="0">
                <a:solidFill>
                  <a:srgbClr val="000000"/>
                </a:solidFill>
                <a:latin typeface="Times New Roman" pitchFamily="1" charset="0"/>
                <a:ea typeface="ＭＳ Ｐゴシック" pitchFamily="1" charset="-128"/>
                <a:cs typeface="ＭＳ Ｐゴシック" pitchFamily="1" charset="-128"/>
              </a:rPr>
              <a:t> and an exponent after the digits of the number, so that </a:t>
            </a:r>
            <a:r>
              <a:rPr lang="en-US" altLang="zh-CN" sz="1800" b="1" dirty="0">
                <a:solidFill>
                  <a:srgbClr val="000000"/>
                </a:solidFill>
                <a:latin typeface="Courier New" pitchFamily="1" charset="0"/>
                <a:ea typeface="ＭＳ Ｐゴシック" pitchFamily="1" charset="-128"/>
                <a:cs typeface="ＭＳ Ｐゴシック" pitchFamily="1" charset="-128"/>
              </a:rPr>
              <a:t>5.646E-8</a:t>
            </a:r>
            <a:r>
              <a:rPr lang="en-US" altLang="zh-CN" sz="2000" dirty="0">
                <a:solidFill>
                  <a:srgbClr val="000000"/>
                </a:solidFill>
                <a:latin typeface="Times New Roman" pitchFamily="1" charset="0"/>
                <a:ea typeface="ＭＳ Ｐゴシック" pitchFamily="1" charset="-128"/>
                <a:cs typeface="ＭＳ Ｐゴシック" pitchFamily="1" charset="-128"/>
              </a:rPr>
              <a:t> represents the number 5.646</a:t>
            </a:r>
            <a:r>
              <a:rPr lang="en-US" altLang="zh-CN" sz="1000" dirty="0">
                <a:solidFill>
                  <a:srgbClr val="000000"/>
                </a:solidFill>
                <a:latin typeface="Times New Roman" pitchFamily="1" charset="0"/>
                <a:ea typeface="ＭＳ Ｐゴシック" pitchFamily="1" charset="-128"/>
                <a:cs typeface="ＭＳ Ｐゴシック" pitchFamily="1" charset="-128"/>
              </a:rPr>
              <a:t> </a:t>
            </a:r>
            <a:r>
              <a:rPr lang="en-US" altLang="zh-CN" sz="1600" dirty="0">
                <a:solidFill>
                  <a:srgbClr val="000000"/>
                </a:solidFill>
                <a:latin typeface="Monaco" pitchFamily="1" charset="0"/>
                <a:ea typeface="ＭＳ Ｐゴシック" pitchFamily="1" charset="-128"/>
                <a:cs typeface="ＭＳ Ｐゴシック" pitchFamily="1" charset="-128"/>
              </a:rPr>
              <a:t>x</a:t>
            </a:r>
            <a:r>
              <a:rPr lang="en-US" altLang="zh-CN" sz="1000" dirty="0">
                <a:solidFill>
                  <a:srgbClr val="000000"/>
                </a:solidFill>
                <a:latin typeface="Times New Roman" pitchFamily="1" charset="0"/>
                <a:ea typeface="ＭＳ Ｐゴシック" pitchFamily="1" charset="-128"/>
                <a:cs typeface="ＭＳ Ｐゴシック" pitchFamily="1" charset="-128"/>
              </a:rPr>
              <a:t> </a:t>
            </a:r>
            <a:r>
              <a:rPr lang="en-US" altLang="zh-CN" sz="2000" dirty="0">
                <a:solidFill>
                  <a:srgbClr val="000000"/>
                </a:solidFill>
                <a:latin typeface="Times New Roman" pitchFamily="1" charset="0"/>
                <a:ea typeface="ＭＳ Ｐゴシック" pitchFamily="1" charset="-128"/>
                <a:cs typeface="ＭＳ Ｐゴシック" pitchFamily="1" charset="-128"/>
              </a:rPr>
              <a:t>10</a:t>
            </a:r>
            <a:r>
              <a:rPr lang="en-US" altLang="zh-CN" baseline="30000" dirty="0">
                <a:solidFill>
                  <a:srgbClr val="000000"/>
                </a:solidFill>
                <a:latin typeface="Times New Roman" pitchFamily="1" charset="0"/>
                <a:ea typeface="ＭＳ Ｐゴシック" pitchFamily="1" charset="-128"/>
                <a:cs typeface="ＭＳ Ｐゴシック" pitchFamily="1" charset="-128"/>
              </a:rPr>
              <a:t>-</a:t>
            </a:r>
            <a:r>
              <a:rPr lang="en-US" altLang="zh-CN" sz="2000" baseline="30000" dirty="0">
                <a:solidFill>
                  <a:srgbClr val="000000"/>
                </a:solidFill>
                <a:latin typeface="Times New Roman" pitchFamily="1" charset="0"/>
                <a:ea typeface="ＭＳ Ｐゴシック" pitchFamily="1" charset="-128"/>
                <a:cs typeface="ＭＳ Ｐゴシック" pitchFamily="1" charset="-128"/>
              </a:rPr>
              <a:t>8</a:t>
            </a:r>
            <a:r>
              <a:rPr lang="en-US" altLang="zh-CN" sz="2000" dirty="0">
                <a:solidFill>
                  <a:srgbClr val="000000"/>
                </a:solidFill>
                <a:latin typeface="Times New Roman" pitchFamily="1" charset="0"/>
                <a:ea typeface="ＭＳ Ｐゴシック" pitchFamily="1" charset="-128"/>
                <a:cs typeface="ＭＳ Ｐゴシック" pitchFamily="1" charset="-128"/>
              </a:rPr>
              <a:t>.</a:t>
            </a:r>
          </a:p>
          <a:p>
            <a:pPr marL="742950" lvl="1" indent="-285750" algn="just">
              <a:lnSpc>
                <a:spcPct val="90000"/>
              </a:lnSpc>
              <a:spcAft>
                <a:spcPct val="25000"/>
              </a:spcAft>
              <a:buFontTx/>
              <a:buChar char="–"/>
              <a:defRPr/>
            </a:pPr>
            <a:r>
              <a:rPr lang="en-US" altLang="zh-CN" sz="2000" dirty="0">
                <a:solidFill>
                  <a:srgbClr val="000000"/>
                </a:solidFill>
                <a:latin typeface="Times New Roman" pitchFamily="1" charset="0"/>
                <a:ea typeface="ＭＳ Ｐゴシック" pitchFamily="1" charset="-128"/>
                <a:cs typeface="ＭＳ Ｐゴシック" pitchFamily="1" charset="-128"/>
              </a:rPr>
              <a:t>The two constants of type </a:t>
            </a:r>
            <a:r>
              <a:rPr lang="en-US" altLang="zh-CN" sz="1800" b="1" dirty="0" err="1">
                <a:solidFill>
                  <a:srgbClr val="000000"/>
                </a:solidFill>
                <a:latin typeface="Courier New" pitchFamily="1" charset="0"/>
                <a:ea typeface="ＭＳ Ｐゴシック" pitchFamily="1" charset="-128"/>
                <a:cs typeface="ＭＳ Ｐゴシック" pitchFamily="1" charset="-128"/>
              </a:rPr>
              <a:t>boolean</a:t>
            </a:r>
            <a:r>
              <a:rPr lang="en-US" altLang="zh-CN" sz="2000" dirty="0">
                <a:solidFill>
                  <a:srgbClr val="000000"/>
                </a:solidFill>
                <a:latin typeface="Times New Roman" pitchFamily="1" charset="0"/>
                <a:ea typeface="ＭＳ Ｐゴシック" pitchFamily="1" charset="-128"/>
                <a:cs typeface="ＭＳ Ｐゴシック" pitchFamily="1" charset="-128"/>
              </a:rPr>
              <a:t> are </a:t>
            </a:r>
            <a:r>
              <a:rPr lang="en-US" altLang="zh-CN" sz="1800" b="1" dirty="0">
                <a:solidFill>
                  <a:srgbClr val="000000"/>
                </a:solidFill>
                <a:latin typeface="Courier New" pitchFamily="1" charset="0"/>
                <a:ea typeface="ＭＳ Ｐゴシック" pitchFamily="1" charset="-128"/>
                <a:cs typeface="ＭＳ Ｐゴシック" pitchFamily="1" charset="-128"/>
              </a:rPr>
              <a:t>true</a:t>
            </a:r>
            <a:r>
              <a:rPr lang="en-US" altLang="zh-CN" sz="2000" dirty="0">
                <a:solidFill>
                  <a:srgbClr val="000000"/>
                </a:solidFill>
                <a:latin typeface="Times New Roman" pitchFamily="1" charset="0"/>
                <a:ea typeface="ＭＳ Ｐゴシック" pitchFamily="1" charset="-128"/>
                <a:cs typeface="ＭＳ Ｐゴシック" pitchFamily="1" charset="-128"/>
              </a:rPr>
              <a:t> and </a:t>
            </a:r>
            <a:r>
              <a:rPr lang="en-US" altLang="zh-CN" sz="1800" b="1" dirty="0">
                <a:solidFill>
                  <a:srgbClr val="000000"/>
                </a:solidFill>
                <a:latin typeface="Courier New" pitchFamily="1" charset="0"/>
                <a:ea typeface="ＭＳ Ｐゴシック" pitchFamily="1" charset="-128"/>
                <a:cs typeface="ＭＳ Ｐゴシック" pitchFamily="1" charset="-128"/>
              </a:rPr>
              <a:t>false</a:t>
            </a:r>
            <a:r>
              <a:rPr lang="en-US" altLang="zh-CN" sz="2000" dirty="0">
                <a:solidFill>
                  <a:srgbClr val="000000"/>
                </a:solidFill>
                <a:latin typeface="Times New Roman" pitchFamily="1" charset="0"/>
                <a:ea typeface="ＭＳ Ｐゴシック" pitchFamily="1" charset="-128"/>
                <a:cs typeface="ＭＳ Ｐゴシック" pitchFamily="1" charset="-128"/>
              </a:rPr>
              <a:t>.</a:t>
            </a:r>
          </a:p>
          <a:p>
            <a:pPr marL="742950" lvl="1" indent="-285750" algn="just">
              <a:lnSpc>
                <a:spcPct val="90000"/>
              </a:lnSpc>
              <a:spcAft>
                <a:spcPct val="25000"/>
              </a:spcAft>
              <a:buFontTx/>
              <a:buChar char="–"/>
              <a:defRPr/>
            </a:pPr>
            <a:r>
              <a:rPr lang="en-US" altLang="zh-CN" sz="2000" dirty="0">
                <a:solidFill>
                  <a:srgbClr val="000000"/>
                </a:solidFill>
                <a:latin typeface="Times New Roman" pitchFamily="1" charset="0"/>
                <a:ea typeface="ＭＳ Ｐゴシック" pitchFamily="1" charset="-128"/>
                <a:cs typeface="ＭＳ Ｐゴシック" pitchFamily="1" charset="-128"/>
              </a:rPr>
              <a:t>Character and string constants are discussed in detail in later lectures.  For the moment, all you need to know is that a string constant consists of a sequence of characters enclosed in double quotation marks, such as </a:t>
            </a:r>
            <a:r>
              <a:rPr lang="en-US" altLang="zh-CN" sz="1800" b="1" dirty="0">
                <a:solidFill>
                  <a:srgbClr val="000000"/>
                </a:solidFill>
                <a:latin typeface="Courier New" pitchFamily="1" charset="0"/>
                <a:ea typeface="ＭＳ Ｐゴシック" pitchFamily="1" charset="-128"/>
                <a:cs typeface="ＭＳ Ｐゴシック" pitchFamily="1" charset="-128"/>
              </a:rPr>
              <a:t>"hello,</a:t>
            </a:r>
            <a:r>
              <a:rPr lang="en-US" altLang="zh-CN" sz="1800" b="1" dirty="0">
                <a:solidFill>
                  <a:srgbClr val="000000"/>
                </a:solidFill>
                <a:latin typeface="Times New Roman" pitchFamily="1" charset="0"/>
                <a:ea typeface="ＭＳ Ｐゴシック" pitchFamily="1" charset="-128"/>
                <a:cs typeface="ＭＳ Ｐゴシック" pitchFamily="1" charset="-128"/>
              </a:rPr>
              <a:t> </a:t>
            </a:r>
            <a:r>
              <a:rPr lang="en-US" altLang="zh-CN" sz="1800" b="1" dirty="0">
                <a:solidFill>
                  <a:srgbClr val="000000"/>
                </a:solidFill>
                <a:latin typeface="Courier New" pitchFamily="1" charset="0"/>
                <a:ea typeface="ＭＳ Ｐゴシック" pitchFamily="1" charset="-128"/>
                <a:cs typeface="ＭＳ Ｐゴシック" pitchFamily="1" charset="-128"/>
              </a:rPr>
              <a:t>world"</a:t>
            </a:r>
            <a:r>
              <a:rPr lang="en-US" altLang="zh-CN" sz="2000" dirty="0">
                <a:solidFill>
                  <a:srgbClr val="000000"/>
                </a:solidFill>
                <a:latin typeface="Times New Roman" pitchFamily="1" charset="0"/>
                <a:ea typeface="ＭＳ Ｐゴシック" pitchFamily="1" charset="-128"/>
                <a:cs typeface="ＭＳ Ｐゴシック" pitchFamily="1" charset="-128"/>
              </a:rPr>
              <a:t>.</a:t>
            </a:r>
            <a:endParaRPr lang="en-US" altLang="zh-CN" sz="1800" b="1" dirty="0">
              <a:solidFill>
                <a:srgbClr val="000000"/>
              </a:solidFill>
              <a:latin typeface="Courier New" pitchFamily="1" charset="0"/>
              <a:ea typeface="ＭＳ Ｐゴシック" pitchFamily="1" charset="-128"/>
              <a:cs typeface="ＭＳ Ｐゴシック" pitchFamily="1" charset="-128"/>
            </a:endParaRPr>
          </a:p>
          <a:p>
            <a:pPr marL="342900" lvl="0" indent="-342900">
              <a:lnSpc>
                <a:spcPct val="85000"/>
              </a:lnSpc>
              <a:spcAft>
                <a:spcPct val="50000"/>
              </a:spcAft>
              <a:buFontTx/>
              <a:buChar char="•"/>
            </a:pPr>
            <a:endParaRPr kumimoji="0" lang="en-US" sz="2400" b="0" i="0" u="none" strike="noStrike" kern="1200" cap="none" spc="0" normalizeH="0" baseline="0" noProof="0" dirty="0">
              <a:ln>
                <a:noFill/>
              </a:ln>
              <a:solidFill>
                <a:srgbClr val="000000"/>
              </a:solidFill>
              <a:effectLst/>
              <a:uLnTx/>
              <a:uFillTx/>
              <a:latin typeface="Times New Roman" pitchFamily="1" charset="0"/>
              <a:ea typeface="+mn-ea"/>
              <a:cs typeface="+mn-cs"/>
            </a:endParaRPr>
          </a:p>
        </p:txBody>
      </p:sp>
    </p:spTree>
    <p:extLst>
      <p:ext uri="{BB962C8B-B14F-4D97-AF65-F5344CB8AC3E}">
        <p14:creationId xmlns:p14="http://schemas.microsoft.com/office/powerpoint/2010/main" val="2773966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67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67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67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867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867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xfrm>
            <a:off x="0" y="76200"/>
            <a:ext cx="9144000" cy="1143000"/>
          </a:xfrm>
          <a:noFill/>
        </p:spPr>
        <p:txBody>
          <a:bodyPr/>
          <a:lstStyle/>
          <a:p>
            <a:r>
              <a:rPr lang="en-US" altLang="zh-CN" sz="4000" dirty="0">
                <a:solidFill>
                  <a:srgbClr val="FF0000"/>
                </a:solidFill>
              </a:rPr>
              <a:t>Constants</a:t>
            </a:r>
            <a:endParaRPr lang="en-US" dirty="0">
              <a:solidFill>
                <a:schemeClr val="tx1"/>
              </a:solidFill>
            </a:endParaRPr>
          </a:p>
        </p:txBody>
      </p:sp>
      <p:sp>
        <p:nvSpPr>
          <p:cNvPr id="28675" name="Rectangle 3"/>
          <p:cNvSpPr>
            <a:spLocks noChangeArrowheads="1"/>
          </p:cNvSpPr>
          <p:nvPr/>
        </p:nvSpPr>
        <p:spPr bwMode="auto">
          <a:xfrm>
            <a:off x="482600" y="1155702"/>
            <a:ext cx="8128000" cy="1935129"/>
          </a:xfrm>
          <a:prstGeom prst="rect">
            <a:avLst/>
          </a:prstGeom>
          <a:noFill/>
          <a:ln w="9525">
            <a:noFill/>
            <a:miter lim="800000"/>
            <a:headEnd/>
            <a:tailEnd/>
          </a:ln>
        </p:spPr>
        <p:txBody>
          <a:bodyPr>
            <a:prstTxWarp prst="textNoShape">
              <a:avLst/>
            </a:prstTxWarp>
          </a:bodyPr>
          <a:lstStyle/>
          <a:p>
            <a:pPr marL="342900" indent="-342900">
              <a:spcAft>
                <a:spcPts val="1200"/>
              </a:spcAft>
              <a:buFont typeface="Arial" panose="020B0604020202020204" pitchFamily="34" charset="0"/>
              <a:buChar char="•"/>
            </a:pPr>
            <a:r>
              <a:rPr lang="en-US" altLang="zh-CN" dirty="0">
                <a:solidFill>
                  <a:srgbClr val="000000"/>
                </a:solidFill>
                <a:latin typeface="Times New Roman" pitchFamily="1" charset="0"/>
              </a:rPr>
              <a:t>If you use the same constant many times in a program, </a:t>
            </a:r>
            <a:r>
              <a:rPr lang="en-US" altLang="zh-CN" dirty="0"/>
              <a:t>it would be better if you could give this constant a name and then refer to it by that name everywhere in the program.</a:t>
            </a:r>
          </a:p>
          <a:p>
            <a:pPr marL="342900" indent="-342900">
              <a:spcAft>
                <a:spcPts val="1200"/>
              </a:spcAft>
              <a:buFont typeface="Arial" panose="020B0604020202020204" pitchFamily="34" charset="0"/>
              <a:buChar char="•"/>
            </a:pPr>
            <a:r>
              <a:rPr lang="en-US" altLang="zh-CN" dirty="0"/>
              <a:t>You can declare it as a global constant, using reserved keyword </a:t>
            </a:r>
            <a:r>
              <a:rPr lang="en-US" altLang="zh-CN" sz="2000" b="1" dirty="0">
                <a:solidFill>
                  <a:srgbClr val="000000"/>
                </a:solidFill>
                <a:latin typeface="Courier New" pitchFamily="1" charset="0"/>
                <a:ea typeface="ＭＳ Ｐゴシック" charset="-128"/>
              </a:rPr>
              <a:t>const</a:t>
            </a:r>
            <a:endParaRPr lang="en-US" altLang="zh-CN" sz="1800" b="1" dirty="0">
              <a:solidFill>
                <a:srgbClr val="000000"/>
              </a:solidFill>
              <a:latin typeface="Courier New" pitchFamily="1" charset="0"/>
              <a:ea typeface="ＭＳ Ｐゴシック" charset="-128"/>
            </a:endParaRPr>
          </a:p>
          <a:p>
            <a:pPr marL="342900" indent="-342900">
              <a:buFont typeface="Arial" panose="020B0604020202020204" pitchFamily="34" charset="0"/>
              <a:buChar char="•"/>
            </a:pPr>
            <a:endParaRPr kumimoji="0" lang="en-US" sz="2400" b="0" i="0" u="none" strike="noStrike" kern="1200" cap="none" spc="0" normalizeH="0" baseline="0" noProof="0" dirty="0">
              <a:ln>
                <a:noFill/>
              </a:ln>
              <a:solidFill>
                <a:srgbClr val="000000"/>
              </a:solidFill>
              <a:effectLst/>
              <a:uLnTx/>
              <a:uFillTx/>
              <a:latin typeface="Times New Roman" pitchFamily="1" charset="0"/>
              <a:ea typeface="+mn-ea"/>
              <a:cs typeface="+mn-cs"/>
            </a:endParaRPr>
          </a:p>
        </p:txBody>
      </p:sp>
      <p:sp>
        <p:nvSpPr>
          <p:cNvPr id="5" name="矩形 4">
            <a:extLst>
              <a:ext uri="{FF2B5EF4-FFF2-40B4-BE49-F238E27FC236}">
                <a16:creationId xmlns:a16="http://schemas.microsoft.com/office/drawing/2014/main" id="{B616979A-F988-4788-91F2-DBF453EEB4E2}"/>
              </a:ext>
            </a:extLst>
          </p:cNvPr>
          <p:cNvSpPr/>
          <p:nvPr/>
        </p:nvSpPr>
        <p:spPr>
          <a:xfrm>
            <a:off x="1657350" y="3471831"/>
            <a:ext cx="5829300" cy="338169"/>
          </a:xfrm>
          <a:prstGeom prst="rect">
            <a:avLst/>
          </a:prstGeom>
          <a:solidFill>
            <a:schemeClr val="bg1"/>
          </a:solidFill>
          <a:ln>
            <a:solidFill>
              <a:schemeClr val="tx1"/>
            </a:solidFill>
          </a:ln>
        </p:spPr>
        <p:txBody>
          <a:bodyPr wrap="square">
            <a:spAutoFit/>
          </a:bodyPr>
          <a:lstStyle/>
          <a:p>
            <a:pPr marL="0" lvl="1">
              <a:lnSpc>
                <a:spcPct val="85000"/>
              </a:lnSpc>
              <a:spcBef>
                <a:spcPts val="0"/>
              </a:spcBef>
              <a:spcAft>
                <a:spcPct val="50000"/>
              </a:spcAft>
            </a:pPr>
            <a:r>
              <a:rPr lang="en-US" altLang="zh-CN" sz="1800" b="1" dirty="0">
                <a:solidFill>
                  <a:srgbClr val="000000"/>
                </a:solidFill>
                <a:latin typeface="Courier New" pitchFamily="1" charset="0"/>
                <a:ea typeface="ＭＳ Ｐゴシック" charset="-128"/>
              </a:rPr>
              <a:t>const double PI = 3.14159265358979323846;</a:t>
            </a:r>
            <a:endParaRPr lang="zh-CN" altLang="en-US" sz="1800" b="1" dirty="0">
              <a:solidFill>
                <a:srgbClr val="000000"/>
              </a:solidFill>
              <a:latin typeface="Courier New" pitchFamily="1" charset="0"/>
              <a:ea typeface="ＭＳ Ｐゴシック" charset="-128"/>
            </a:endParaRPr>
          </a:p>
        </p:txBody>
      </p:sp>
    </p:spTree>
    <p:extLst>
      <p:ext uri="{BB962C8B-B14F-4D97-AF65-F5344CB8AC3E}">
        <p14:creationId xmlns:p14="http://schemas.microsoft.com/office/powerpoint/2010/main" val="3701603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675">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xfrm>
            <a:off x="0" y="76200"/>
            <a:ext cx="9144000" cy="1143000"/>
          </a:xfrm>
          <a:noFill/>
        </p:spPr>
        <p:txBody>
          <a:bodyPr/>
          <a:lstStyle/>
          <a:p>
            <a:r>
              <a:rPr lang="en-US" sz="4000" dirty="0">
                <a:solidFill>
                  <a:srgbClr val="FF0000"/>
                </a:solidFill>
              </a:rPr>
              <a:t>Data Types</a:t>
            </a:r>
            <a:endParaRPr lang="en-US" dirty="0">
              <a:solidFill>
                <a:schemeClr val="tx1"/>
              </a:solidFill>
            </a:endParaRPr>
          </a:p>
        </p:txBody>
      </p:sp>
      <p:grpSp>
        <p:nvGrpSpPr>
          <p:cNvPr id="2" name="Group 4"/>
          <p:cNvGrpSpPr>
            <a:grpSpLocks/>
          </p:cNvGrpSpPr>
          <p:nvPr/>
        </p:nvGrpSpPr>
        <p:grpSpPr bwMode="auto">
          <a:xfrm>
            <a:off x="838200" y="4038600"/>
            <a:ext cx="7794625" cy="635000"/>
            <a:chOff x="528" y="1696"/>
            <a:chExt cx="4910" cy="400"/>
          </a:xfrm>
        </p:grpSpPr>
        <p:sp>
          <p:nvSpPr>
            <p:cNvPr id="26639" name="Rectangle 6"/>
            <p:cNvSpPr>
              <a:spLocks noChangeArrowheads="1"/>
            </p:cNvSpPr>
            <p:nvPr/>
          </p:nvSpPr>
          <p:spPr bwMode="auto">
            <a:xfrm>
              <a:off x="528" y="1696"/>
              <a:ext cx="960" cy="231"/>
            </a:xfrm>
            <a:prstGeom prst="rect">
              <a:avLst/>
            </a:prstGeom>
            <a:noFill/>
            <a:ln w="9525">
              <a:noFill/>
              <a:miter lim="800000"/>
              <a:headEnd/>
              <a:tailEnd/>
            </a:ln>
          </p:spPr>
          <p:txBody>
            <a:bodyPr>
              <a:prstTxWarp prst="textNoShape">
                <a:avLst/>
              </a:prstTxWarp>
              <a:spAutoFit/>
            </a:bodyPr>
            <a:lstStyle/>
            <a:p>
              <a:r>
                <a:rPr lang="en-US" sz="1800" b="1" dirty="0" err="1">
                  <a:solidFill>
                    <a:srgbClr val="000000"/>
                  </a:solidFill>
                  <a:latin typeface="Courier New" pitchFamily="1" charset="0"/>
                </a:rPr>
                <a:t>int</a:t>
              </a:r>
              <a:endParaRPr lang="en-US" sz="2200" b="1" dirty="0">
                <a:solidFill>
                  <a:srgbClr val="000000"/>
                </a:solidFill>
                <a:latin typeface="Courier New" pitchFamily="1" charset="0"/>
              </a:endParaRPr>
            </a:p>
          </p:txBody>
        </p:sp>
        <p:sp>
          <p:nvSpPr>
            <p:cNvPr id="26640" name="Text Box 7"/>
            <p:cNvSpPr txBox="1">
              <a:spLocks noChangeArrowheads="1"/>
            </p:cNvSpPr>
            <p:nvPr/>
          </p:nvSpPr>
          <p:spPr bwMode="auto">
            <a:xfrm>
              <a:off x="1248" y="1701"/>
              <a:ext cx="4190" cy="395"/>
            </a:xfrm>
            <a:prstGeom prst="rect">
              <a:avLst/>
            </a:prstGeom>
            <a:noFill/>
            <a:ln w="9525">
              <a:noFill/>
              <a:miter lim="800000"/>
              <a:headEnd/>
              <a:tailEnd/>
            </a:ln>
          </p:spPr>
          <p:txBody>
            <a:bodyPr>
              <a:prstTxWarp prst="textNoShape">
                <a:avLst/>
              </a:prstTxWarp>
              <a:spAutoFit/>
            </a:bodyPr>
            <a:lstStyle/>
            <a:p>
              <a:pPr>
                <a:lnSpc>
                  <a:spcPct val="85000"/>
                </a:lnSpc>
              </a:pPr>
              <a:r>
                <a:rPr lang="en-US" sz="2000" dirty="0">
                  <a:solidFill>
                    <a:srgbClr val="000000"/>
                  </a:solidFill>
                  <a:latin typeface="Times New Roman" pitchFamily="1" charset="0"/>
                </a:rPr>
                <a:t>This type is used to represent integers, which are whole numbers such as 17 or </a:t>
              </a:r>
              <a:r>
                <a:rPr lang="en-US" sz="2000" dirty="0">
                  <a:solidFill>
                    <a:srgbClr val="000000"/>
                  </a:solidFill>
                  <a:latin typeface="Courier New" pitchFamily="1" charset="0"/>
                </a:rPr>
                <a:t>–</a:t>
              </a:r>
              <a:r>
                <a:rPr lang="en-US" sz="2000" dirty="0">
                  <a:solidFill>
                    <a:srgbClr val="000000"/>
                  </a:solidFill>
                  <a:latin typeface="Times New Roman" pitchFamily="1" charset="0"/>
                </a:rPr>
                <a:t>53.</a:t>
              </a:r>
            </a:p>
          </p:txBody>
        </p:sp>
      </p:grpSp>
      <p:grpSp>
        <p:nvGrpSpPr>
          <p:cNvPr id="3" name="Group 8"/>
          <p:cNvGrpSpPr>
            <a:grpSpLocks/>
          </p:cNvGrpSpPr>
          <p:nvPr/>
        </p:nvGrpSpPr>
        <p:grpSpPr bwMode="auto">
          <a:xfrm>
            <a:off x="838202" y="4737098"/>
            <a:ext cx="7794625" cy="617538"/>
            <a:chOff x="528" y="2136"/>
            <a:chExt cx="4910" cy="389"/>
          </a:xfrm>
        </p:grpSpPr>
        <p:sp>
          <p:nvSpPr>
            <p:cNvPr id="26636" name="Rectangle 9"/>
            <p:cNvSpPr>
              <a:spLocks noChangeArrowheads="1"/>
            </p:cNvSpPr>
            <p:nvPr/>
          </p:nvSpPr>
          <p:spPr bwMode="auto">
            <a:xfrm>
              <a:off x="528" y="2136"/>
              <a:ext cx="960" cy="231"/>
            </a:xfrm>
            <a:prstGeom prst="rect">
              <a:avLst/>
            </a:prstGeom>
            <a:noFill/>
            <a:ln w="9525">
              <a:noFill/>
              <a:miter lim="800000"/>
              <a:headEnd/>
              <a:tailEnd/>
            </a:ln>
          </p:spPr>
          <p:txBody>
            <a:bodyPr>
              <a:prstTxWarp prst="textNoShape">
                <a:avLst/>
              </a:prstTxWarp>
              <a:spAutoFit/>
            </a:bodyPr>
            <a:lstStyle/>
            <a:p>
              <a:r>
                <a:rPr lang="en-US" sz="1800" b="1">
                  <a:solidFill>
                    <a:srgbClr val="000000"/>
                  </a:solidFill>
                  <a:latin typeface="Courier New" pitchFamily="1" charset="0"/>
                </a:rPr>
                <a:t>double</a:t>
              </a:r>
              <a:endParaRPr lang="en-US" sz="2200" b="1">
                <a:solidFill>
                  <a:srgbClr val="000000"/>
                </a:solidFill>
                <a:latin typeface="Courier New" pitchFamily="1" charset="0"/>
              </a:endParaRPr>
            </a:p>
          </p:txBody>
        </p:sp>
        <p:sp>
          <p:nvSpPr>
            <p:cNvPr id="26637" name="Text Box 10"/>
            <p:cNvSpPr txBox="1">
              <a:spLocks noChangeArrowheads="1"/>
            </p:cNvSpPr>
            <p:nvPr/>
          </p:nvSpPr>
          <p:spPr bwMode="auto">
            <a:xfrm>
              <a:off x="1248" y="2141"/>
              <a:ext cx="4190" cy="384"/>
            </a:xfrm>
            <a:prstGeom prst="rect">
              <a:avLst/>
            </a:prstGeom>
            <a:noFill/>
            <a:ln w="9525">
              <a:noFill/>
              <a:miter lim="800000"/>
              <a:headEnd/>
              <a:tailEnd/>
            </a:ln>
          </p:spPr>
          <p:txBody>
            <a:bodyPr>
              <a:prstTxWarp prst="textNoShape">
                <a:avLst/>
              </a:prstTxWarp>
              <a:spAutoFit/>
            </a:bodyPr>
            <a:lstStyle/>
            <a:p>
              <a:pPr>
                <a:lnSpc>
                  <a:spcPct val="85000"/>
                </a:lnSpc>
              </a:pPr>
              <a:r>
                <a:rPr lang="en-US" sz="2000" dirty="0">
                  <a:solidFill>
                    <a:srgbClr val="000000"/>
                  </a:solidFill>
                  <a:latin typeface="Times New Roman" pitchFamily="1" charset="0"/>
                </a:rPr>
                <a:t>This type is used to represent numbers that include a decimal fraction, such as 3.14159265.</a:t>
              </a:r>
            </a:p>
          </p:txBody>
        </p:sp>
      </p:grpSp>
      <p:grpSp>
        <p:nvGrpSpPr>
          <p:cNvPr id="4" name="Group 11"/>
          <p:cNvGrpSpPr>
            <a:grpSpLocks/>
          </p:cNvGrpSpPr>
          <p:nvPr/>
        </p:nvGrpSpPr>
        <p:grpSpPr bwMode="auto">
          <a:xfrm>
            <a:off x="838202" y="5897563"/>
            <a:ext cx="7794625" cy="369887"/>
            <a:chOff x="528" y="2901"/>
            <a:chExt cx="4910" cy="233"/>
          </a:xfrm>
        </p:grpSpPr>
        <p:sp>
          <p:nvSpPr>
            <p:cNvPr id="26634" name="Rectangle 12"/>
            <p:cNvSpPr>
              <a:spLocks noChangeArrowheads="1"/>
            </p:cNvSpPr>
            <p:nvPr/>
          </p:nvSpPr>
          <p:spPr bwMode="auto">
            <a:xfrm>
              <a:off x="528" y="2901"/>
              <a:ext cx="960" cy="231"/>
            </a:xfrm>
            <a:prstGeom prst="rect">
              <a:avLst/>
            </a:prstGeom>
            <a:noFill/>
            <a:ln w="9525">
              <a:noFill/>
              <a:miter lim="800000"/>
              <a:headEnd/>
              <a:tailEnd/>
            </a:ln>
          </p:spPr>
          <p:txBody>
            <a:bodyPr>
              <a:prstTxWarp prst="textNoShape">
                <a:avLst/>
              </a:prstTxWarp>
              <a:spAutoFit/>
            </a:bodyPr>
            <a:lstStyle/>
            <a:p>
              <a:r>
                <a:rPr lang="en-US" sz="1800" b="1">
                  <a:solidFill>
                    <a:srgbClr val="000000"/>
                  </a:solidFill>
                  <a:latin typeface="Courier New" pitchFamily="1" charset="0"/>
                </a:rPr>
                <a:t>char</a:t>
              </a:r>
            </a:p>
          </p:txBody>
        </p:sp>
        <p:sp>
          <p:nvSpPr>
            <p:cNvPr id="26635" name="Text Box 13"/>
            <p:cNvSpPr txBox="1">
              <a:spLocks noChangeArrowheads="1"/>
            </p:cNvSpPr>
            <p:nvPr/>
          </p:nvSpPr>
          <p:spPr bwMode="auto">
            <a:xfrm>
              <a:off x="1248" y="2906"/>
              <a:ext cx="4190" cy="228"/>
            </a:xfrm>
            <a:prstGeom prst="rect">
              <a:avLst/>
            </a:prstGeom>
            <a:noFill/>
            <a:ln w="9525">
              <a:noFill/>
              <a:miter lim="800000"/>
              <a:headEnd/>
              <a:tailEnd/>
            </a:ln>
          </p:spPr>
          <p:txBody>
            <a:bodyPr>
              <a:prstTxWarp prst="textNoShape">
                <a:avLst/>
              </a:prstTxWarp>
              <a:spAutoFit/>
            </a:bodyPr>
            <a:lstStyle/>
            <a:p>
              <a:pPr>
                <a:lnSpc>
                  <a:spcPct val="85000"/>
                </a:lnSpc>
              </a:pPr>
              <a:r>
                <a:rPr lang="en-US" sz="2000" dirty="0">
                  <a:solidFill>
                    <a:srgbClr val="000000"/>
                  </a:solidFill>
                  <a:latin typeface="Times New Roman" pitchFamily="1" charset="0"/>
                </a:rPr>
                <a:t>This type represents a single ASCII character.</a:t>
              </a:r>
            </a:p>
          </p:txBody>
        </p:sp>
      </p:grpSp>
      <p:grpSp>
        <p:nvGrpSpPr>
          <p:cNvPr id="5" name="Group 14"/>
          <p:cNvGrpSpPr>
            <a:grpSpLocks/>
          </p:cNvGrpSpPr>
          <p:nvPr/>
        </p:nvGrpSpPr>
        <p:grpSpPr bwMode="auto">
          <a:xfrm>
            <a:off x="838202" y="5448300"/>
            <a:ext cx="7794625" cy="366713"/>
            <a:chOff x="528" y="3365"/>
            <a:chExt cx="4910" cy="231"/>
          </a:xfrm>
        </p:grpSpPr>
        <p:sp>
          <p:nvSpPr>
            <p:cNvPr id="26632" name="Rectangle 15"/>
            <p:cNvSpPr>
              <a:spLocks noChangeArrowheads="1"/>
            </p:cNvSpPr>
            <p:nvPr/>
          </p:nvSpPr>
          <p:spPr bwMode="auto">
            <a:xfrm>
              <a:off x="528" y="3365"/>
              <a:ext cx="960" cy="231"/>
            </a:xfrm>
            <a:prstGeom prst="rect">
              <a:avLst/>
            </a:prstGeom>
            <a:noFill/>
            <a:ln w="9525">
              <a:noFill/>
              <a:miter lim="800000"/>
              <a:headEnd/>
              <a:tailEnd/>
            </a:ln>
          </p:spPr>
          <p:txBody>
            <a:bodyPr>
              <a:prstTxWarp prst="textNoShape">
                <a:avLst/>
              </a:prstTxWarp>
              <a:spAutoFit/>
            </a:bodyPr>
            <a:lstStyle/>
            <a:p>
              <a:r>
                <a:rPr lang="en-US" sz="1800" b="1" dirty="0" err="1">
                  <a:solidFill>
                    <a:srgbClr val="000000"/>
                  </a:solidFill>
                  <a:latin typeface="Courier New" pitchFamily="1" charset="0"/>
                </a:rPr>
                <a:t>bool</a:t>
              </a:r>
              <a:endParaRPr lang="en-US" sz="2200" b="1" dirty="0">
                <a:solidFill>
                  <a:srgbClr val="000000"/>
                </a:solidFill>
                <a:latin typeface="Courier New" pitchFamily="1" charset="0"/>
              </a:endParaRPr>
            </a:p>
          </p:txBody>
        </p:sp>
        <p:sp>
          <p:nvSpPr>
            <p:cNvPr id="26633" name="Text Box 16"/>
            <p:cNvSpPr txBox="1">
              <a:spLocks noChangeArrowheads="1"/>
            </p:cNvSpPr>
            <p:nvPr/>
          </p:nvSpPr>
          <p:spPr bwMode="auto">
            <a:xfrm>
              <a:off x="1248" y="3370"/>
              <a:ext cx="4190" cy="226"/>
            </a:xfrm>
            <a:prstGeom prst="rect">
              <a:avLst/>
            </a:prstGeom>
            <a:noFill/>
            <a:ln w="9525">
              <a:noFill/>
              <a:miter lim="800000"/>
              <a:headEnd/>
              <a:tailEnd/>
            </a:ln>
          </p:spPr>
          <p:txBody>
            <a:bodyPr>
              <a:prstTxWarp prst="textNoShape">
                <a:avLst/>
              </a:prstTxWarp>
              <a:spAutoFit/>
            </a:bodyPr>
            <a:lstStyle/>
            <a:p>
              <a:pPr>
                <a:lnSpc>
                  <a:spcPct val="85000"/>
                </a:lnSpc>
              </a:pPr>
              <a:r>
                <a:rPr lang="en-US" sz="2000" dirty="0">
                  <a:solidFill>
                    <a:srgbClr val="000000"/>
                  </a:solidFill>
                  <a:latin typeface="Times New Roman" pitchFamily="1" charset="0"/>
                </a:rPr>
                <a:t>This type represents a logical value (</a:t>
              </a:r>
              <a:r>
                <a:rPr lang="en-US" sz="1800" b="1" dirty="0">
                  <a:solidFill>
                    <a:srgbClr val="000000"/>
                  </a:solidFill>
                  <a:latin typeface="Courier New" pitchFamily="1" charset="0"/>
                </a:rPr>
                <a:t>true</a:t>
              </a:r>
              <a:r>
                <a:rPr lang="en-US" sz="2000" dirty="0">
                  <a:solidFill>
                    <a:srgbClr val="000000"/>
                  </a:solidFill>
                  <a:latin typeface="Times New Roman" pitchFamily="1" charset="0"/>
                </a:rPr>
                <a:t> or </a:t>
              </a:r>
              <a:r>
                <a:rPr lang="en-US" sz="1800" b="1" dirty="0">
                  <a:solidFill>
                    <a:srgbClr val="000000"/>
                  </a:solidFill>
                  <a:latin typeface="Courier New" pitchFamily="1" charset="0"/>
                </a:rPr>
                <a:t>false</a:t>
              </a:r>
              <a:r>
                <a:rPr lang="en-US" sz="2000" dirty="0">
                  <a:solidFill>
                    <a:srgbClr val="000000"/>
                  </a:solidFill>
                  <a:latin typeface="Times New Roman" pitchFamily="1" charset="0"/>
                </a:rPr>
                <a:t>).</a:t>
              </a:r>
              <a:endParaRPr lang="en-US" dirty="0">
                <a:solidFill>
                  <a:srgbClr val="000000"/>
                </a:solidFill>
                <a:latin typeface="Times New Roman" pitchFamily="1" charset="0"/>
              </a:endParaRPr>
            </a:p>
          </p:txBody>
        </p:sp>
      </p:grpSp>
      <p:sp>
        <p:nvSpPr>
          <p:cNvPr id="18" name="Rectangle 5"/>
          <p:cNvSpPr>
            <a:spLocks noChangeArrowheads="1"/>
          </p:cNvSpPr>
          <p:nvPr/>
        </p:nvSpPr>
        <p:spPr bwMode="auto">
          <a:xfrm>
            <a:off x="504825" y="1066800"/>
            <a:ext cx="8128000" cy="3048000"/>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dirty="0">
                <a:solidFill>
                  <a:srgbClr val="000000"/>
                </a:solidFill>
                <a:latin typeface="Times New Roman" pitchFamily="1" charset="0"/>
              </a:rPr>
              <a:t>A data type is defined by a domain, which is the set of values that belong to that type, and a set of operations, which defines the behavior of that type.</a:t>
            </a:r>
          </a:p>
          <a:p>
            <a:pPr marL="342900" indent="-342900">
              <a:lnSpc>
                <a:spcPct val="85000"/>
              </a:lnSpc>
              <a:spcAft>
                <a:spcPct val="50000"/>
              </a:spcAft>
              <a:buFontTx/>
              <a:buChar char="•"/>
            </a:pPr>
            <a:r>
              <a:rPr lang="en-US" altLang="zh-CN" dirty="0">
                <a:solidFill>
                  <a:srgbClr val="000000"/>
                </a:solidFill>
                <a:latin typeface="Times New Roman" pitchFamily="1" charset="0"/>
              </a:rPr>
              <a:t>Although many data types are represented using objects or other compound structures, C++ defines a set of </a:t>
            </a:r>
            <a:r>
              <a:rPr lang="en-US" altLang="zh-CN" b="1" i="1" dirty="0">
                <a:solidFill>
                  <a:srgbClr val="FF0000"/>
                </a:solidFill>
                <a:latin typeface="Times New Roman" pitchFamily="1" charset="0"/>
              </a:rPr>
              <a:t>primitive types</a:t>
            </a:r>
            <a:r>
              <a:rPr lang="en-US" altLang="zh-CN" dirty="0">
                <a:solidFill>
                  <a:srgbClr val="000000"/>
                </a:solidFill>
                <a:latin typeface="Times New Roman" pitchFamily="1" charset="0"/>
              </a:rPr>
              <a:t> to represent simple data.</a:t>
            </a:r>
          </a:p>
          <a:p>
            <a:pPr marL="342900" indent="-342900">
              <a:lnSpc>
                <a:spcPct val="85000"/>
              </a:lnSpc>
              <a:spcAft>
                <a:spcPct val="50000"/>
              </a:spcAft>
              <a:buFontTx/>
              <a:buChar char="•"/>
            </a:pPr>
            <a:r>
              <a:rPr lang="en-US" altLang="zh-CN" dirty="0">
                <a:solidFill>
                  <a:srgbClr val="000000"/>
                </a:solidFill>
                <a:latin typeface="Times New Roman" pitchFamily="1" charset="0"/>
              </a:rPr>
              <a:t>Of all the primitive types available in C++, the programs in this text typically use only the following four:</a:t>
            </a:r>
            <a:r>
              <a:rPr lang="en-US" dirty="0">
                <a:solidFill>
                  <a:srgbClr val="000000"/>
                </a:solidFill>
                <a:latin typeface="Times New Roman" pitchFamily="1" charset="0"/>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499"/>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499"/>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499"/>
                                          </p:stCondLst>
                                        </p:cTn>
                                        <p:tgtEl>
                                          <p:spTgt spid="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499"/>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5800" y="1066800"/>
            <a:ext cx="7772400" cy="5791200"/>
          </a:xfrm>
        </p:spPr>
        <p:style>
          <a:lnRef idx="2">
            <a:schemeClr val="dk1"/>
          </a:lnRef>
          <a:fillRef idx="1">
            <a:schemeClr val="lt1"/>
          </a:fillRef>
          <a:effectRef idx="0">
            <a:schemeClr val="dk1"/>
          </a:effectRef>
          <a:fontRef idx="minor">
            <a:schemeClr val="dk1"/>
          </a:fontRef>
        </p:style>
        <p:txBody>
          <a:bodyPr/>
          <a:lstStyle/>
          <a:p>
            <a:pPr marL="0" indent="0">
              <a:buNone/>
            </a:pPr>
            <a:r>
              <a:rPr lang="en-US" altLang="zh-CN" sz="1400" b="1" dirty="0">
                <a:solidFill>
                  <a:srgbClr val="0000FF"/>
                </a:solidFill>
                <a:latin typeface="Courier New" panose="02070309020205020404" pitchFamily="49" charset="0"/>
                <a:cs typeface="Courier New" panose="02070309020205020404" pitchFamily="49" charset="0"/>
              </a:rPr>
              <a:t>/*</a:t>
            </a:r>
          </a:p>
          <a:p>
            <a:pPr marL="0" indent="0">
              <a:buNone/>
            </a:pPr>
            <a:r>
              <a:rPr lang="en-US" altLang="zh-CN" sz="1400" b="1" dirty="0">
                <a:solidFill>
                  <a:srgbClr val="0000FF"/>
                </a:solidFill>
                <a:latin typeface="Courier New" panose="02070309020205020404" pitchFamily="49" charset="0"/>
                <a:cs typeface="Courier New" panose="02070309020205020404" pitchFamily="49" charset="0"/>
              </a:rPr>
              <a:t> * File: AddThreeNumbers.cpp</a:t>
            </a:r>
          </a:p>
          <a:p>
            <a:pPr marL="0" indent="0">
              <a:buNone/>
            </a:pPr>
            <a:r>
              <a:rPr lang="en-US" altLang="zh-CN" sz="1400" b="1" dirty="0">
                <a:solidFill>
                  <a:srgbClr val="0000FF"/>
                </a:solidFill>
                <a:latin typeface="Courier New" panose="02070309020205020404" pitchFamily="49" charset="0"/>
                <a:cs typeface="Courier New" panose="02070309020205020404" pitchFamily="49" charset="0"/>
              </a:rPr>
              <a:t> * -------------------------</a:t>
            </a:r>
          </a:p>
          <a:p>
            <a:pPr marL="0" indent="0">
              <a:buNone/>
            </a:pPr>
            <a:r>
              <a:rPr lang="en-US" altLang="zh-CN" sz="1400" b="1" dirty="0">
                <a:solidFill>
                  <a:srgbClr val="0000FF"/>
                </a:solidFill>
                <a:latin typeface="Courier New" panose="02070309020205020404" pitchFamily="49" charset="0"/>
                <a:cs typeface="Courier New" panose="02070309020205020404" pitchFamily="49" charset="0"/>
              </a:rPr>
              <a:t> * This program adds three floating-point numbers and prints their sum.</a:t>
            </a:r>
          </a:p>
          <a:p>
            <a:pPr marL="0" indent="0">
              <a:buNone/>
            </a:pPr>
            <a:r>
              <a:rPr lang="en-US" altLang="zh-CN" sz="1400" b="1" dirty="0">
                <a:solidFill>
                  <a:srgbClr val="0000FF"/>
                </a:solidFill>
                <a:latin typeface="Courier New" panose="02070309020205020404" pitchFamily="49" charset="0"/>
                <a:cs typeface="Courier New" panose="02070309020205020404" pitchFamily="49" charset="0"/>
              </a:rPr>
              <a:t> */</a:t>
            </a:r>
          </a:p>
          <a:p>
            <a:pPr marL="0" indent="0">
              <a:buNone/>
            </a:pPr>
            <a:endParaRPr lang="en-US" altLang="zh-CN" sz="1400" b="1" dirty="0">
              <a:latin typeface="Courier New" panose="02070309020205020404" pitchFamily="49" charset="0"/>
              <a:cs typeface="Courier New" panose="02070309020205020404" pitchFamily="49" charset="0"/>
            </a:endParaRPr>
          </a:p>
          <a:p>
            <a:pPr marL="0" indent="0">
              <a:buNone/>
            </a:pPr>
            <a:r>
              <a:rPr lang="en-US" altLang="zh-CN" sz="1400" b="1" dirty="0">
                <a:latin typeface="Courier New" panose="02070309020205020404" pitchFamily="49" charset="0"/>
                <a:cs typeface="Courier New" panose="02070309020205020404" pitchFamily="49" charset="0"/>
              </a:rPr>
              <a:t>#include &lt;</a:t>
            </a:r>
            <a:r>
              <a:rPr lang="en-US" altLang="zh-CN" sz="1400" b="1" dirty="0" err="1">
                <a:latin typeface="Courier New" panose="02070309020205020404" pitchFamily="49" charset="0"/>
                <a:cs typeface="Courier New" panose="02070309020205020404" pitchFamily="49" charset="0"/>
              </a:rPr>
              <a:t>iostream</a:t>
            </a:r>
            <a:r>
              <a:rPr lang="en-US" altLang="zh-CN" sz="1400" b="1" dirty="0">
                <a:latin typeface="Courier New" panose="02070309020205020404" pitchFamily="49" charset="0"/>
                <a:cs typeface="Courier New" panose="02070309020205020404" pitchFamily="49" charset="0"/>
              </a:rPr>
              <a:t>&gt;</a:t>
            </a:r>
          </a:p>
          <a:p>
            <a:pPr marL="0" indent="0">
              <a:buNone/>
            </a:pPr>
            <a:r>
              <a:rPr lang="en-US" altLang="zh-CN" sz="1400" b="1" dirty="0">
                <a:latin typeface="Courier New" panose="02070309020205020404" pitchFamily="49" charset="0"/>
                <a:cs typeface="Courier New" panose="02070309020205020404" pitchFamily="49" charset="0"/>
              </a:rPr>
              <a:t>using namespace </a:t>
            </a:r>
            <a:r>
              <a:rPr lang="en-US" altLang="zh-CN" sz="1400" b="1" dirty="0" err="1">
                <a:latin typeface="Courier New" panose="02070309020205020404" pitchFamily="49" charset="0"/>
                <a:cs typeface="Courier New" panose="02070309020205020404" pitchFamily="49" charset="0"/>
              </a:rPr>
              <a:t>std</a:t>
            </a:r>
            <a:r>
              <a:rPr lang="en-US" altLang="zh-CN" sz="1400" b="1" dirty="0">
                <a:latin typeface="Courier New" panose="02070309020205020404" pitchFamily="49" charset="0"/>
                <a:cs typeface="Courier New" panose="02070309020205020404" pitchFamily="49" charset="0"/>
              </a:rPr>
              <a:t>;</a:t>
            </a:r>
          </a:p>
          <a:p>
            <a:pPr marL="0" indent="0">
              <a:buNone/>
            </a:pPr>
            <a:endParaRPr lang="en-US" altLang="zh-CN" sz="1400" b="1" dirty="0">
              <a:latin typeface="Courier New" panose="02070309020205020404" pitchFamily="49" charset="0"/>
              <a:cs typeface="Courier New" panose="02070309020205020404" pitchFamily="49" charset="0"/>
            </a:endParaRPr>
          </a:p>
          <a:p>
            <a:pPr marL="0" indent="0">
              <a:buNone/>
            </a:pPr>
            <a:r>
              <a:rPr lang="en-US" altLang="zh-CN" sz="1400" b="1" dirty="0" err="1">
                <a:latin typeface="Courier New" panose="02070309020205020404" pitchFamily="49" charset="0"/>
                <a:cs typeface="Courier New" panose="02070309020205020404" pitchFamily="49" charset="0"/>
              </a:rPr>
              <a:t>int</a:t>
            </a:r>
            <a:r>
              <a:rPr lang="en-US" altLang="zh-CN" sz="1400" b="1" dirty="0">
                <a:latin typeface="Courier New" panose="02070309020205020404" pitchFamily="49" charset="0"/>
                <a:cs typeface="Courier New" panose="02070309020205020404" pitchFamily="49" charset="0"/>
              </a:rPr>
              <a:t> main() {</a:t>
            </a:r>
          </a:p>
          <a:p>
            <a:pPr marL="0" indent="0">
              <a:buNone/>
            </a:pPr>
            <a:r>
              <a:rPr lang="en-US" altLang="zh-CN" sz="1400" b="1" dirty="0">
                <a:latin typeface="Courier New" panose="02070309020205020404" pitchFamily="49" charset="0"/>
                <a:cs typeface="Courier New" panose="02070309020205020404" pitchFamily="49" charset="0"/>
              </a:rPr>
              <a:t>   double n1, n2, n3;</a:t>
            </a:r>
          </a:p>
          <a:p>
            <a:pPr marL="0" indent="0">
              <a:buNone/>
            </a:pPr>
            <a:r>
              <a:rPr lang="en-US" altLang="zh-CN" sz="1400" b="1" dirty="0">
                <a:latin typeface="Courier New" panose="02070309020205020404" pitchFamily="49" charset="0"/>
                <a:cs typeface="Courier New" panose="02070309020205020404" pitchFamily="49" charset="0"/>
              </a:rPr>
              <a:t>   </a:t>
            </a:r>
            <a:r>
              <a:rPr lang="en-US" altLang="zh-CN" sz="1400" b="1" dirty="0" err="1">
                <a:latin typeface="Courier New" panose="02070309020205020404" pitchFamily="49" charset="0"/>
                <a:cs typeface="Courier New" panose="02070309020205020404" pitchFamily="49" charset="0"/>
              </a:rPr>
              <a:t>cout</a:t>
            </a:r>
            <a:r>
              <a:rPr lang="en-US" altLang="zh-CN" sz="1400" b="1" dirty="0">
                <a:latin typeface="Courier New" panose="02070309020205020404" pitchFamily="49" charset="0"/>
                <a:cs typeface="Courier New" panose="02070309020205020404" pitchFamily="49" charset="0"/>
              </a:rPr>
              <a:t> &lt;&lt; "This program adds three numbers." &lt;&lt; </a:t>
            </a:r>
            <a:r>
              <a:rPr lang="en-US" altLang="zh-CN" sz="1400" b="1" dirty="0" err="1">
                <a:latin typeface="Courier New" panose="02070309020205020404" pitchFamily="49" charset="0"/>
                <a:cs typeface="Courier New" panose="02070309020205020404" pitchFamily="49" charset="0"/>
              </a:rPr>
              <a:t>endl</a:t>
            </a:r>
            <a:r>
              <a:rPr lang="en-US" altLang="zh-CN" sz="1400" b="1" dirty="0">
                <a:latin typeface="Courier New" panose="02070309020205020404" pitchFamily="49" charset="0"/>
                <a:cs typeface="Courier New" panose="02070309020205020404" pitchFamily="49" charset="0"/>
              </a:rPr>
              <a:t>;</a:t>
            </a:r>
          </a:p>
          <a:p>
            <a:pPr marL="0" indent="0">
              <a:buNone/>
            </a:pPr>
            <a:r>
              <a:rPr lang="en-US" altLang="zh-CN" sz="1400" b="1" dirty="0">
                <a:latin typeface="Courier New" panose="02070309020205020404" pitchFamily="49" charset="0"/>
                <a:cs typeface="Courier New" panose="02070309020205020404" pitchFamily="49" charset="0"/>
              </a:rPr>
              <a:t>   </a:t>
            </a:r>
            <a:r>
              <a:rPr lang="en-US" altLang="zh-CN" sz="1400" b="1" dirty="0" err="1">
                <a:latin typeface="Courier New" panose="02070309020205020404" pitchFamily="49" charset="0"/>
                <a:cs typeface="Courier New" panose="02070309020205020404" pitchFamily="49" charset="0"/>
              </a:rPr>
              <a:t>cout</a:t>
            </a:r>
            <a:r>
              <a:rPr lang="en-US" altLang="zh-CN" sz="1400" b="1" dirty="0">
                <a:latin typeface="Courier New" panose="02070309020205020404" pitchFamily="49" charset="0"/>
                <a:cs typeface="Courier New" panose="02070309020205020404" pitchFamily="49" charset="0"/>
              </a:rPr>
              <a:t> &lt;&lt; "1st number: ";</a:t>
            </a:r>
          </a:p>
          <a:p>
            <a:pPr marL="0" indent="0">
              <a:buNone/>
            </a:pPr>
            <a:r>
              <a:rPr lang="en-US" altLang="zh-CN" sz="1400" b="1" dirty="0">
                <a:latin typeface="Courier New" panose="02070309020205020404" pitchFamily="49" charset="0"/>
                <a:cs typeface="Courier New" panose="02070309020205020404" pitchFamily="49" charset="0"/>
              </a:rPr>
              <a:t>   </a:t>
            </a:r>
            <a:r>
              <a:rPr lang="en-US" altLang="zh-CN" sz="1400" b="1" dirty="0" err="1">
                <a:latin typeface="Courier New" panose="02070309020205020404" pitchFamily="49" charset="0"/>
                <a:cs typeface="Courier New" panose="02070309020205020404" pitchFamily="49" charset="0"/>
              </a:rPr>
              <a:t>cin</a:t>
            </a:r>
            <a:r>
              <a:rPr lang="en-US" altLang="zh-CN" sz="1400" b="1" dirty="0">
                <a:latin typeface="Courier New" panose="02070309020205020404" pitchFamily="49" charset="0"/>
                <a:cs typeface="Courier New" panose="02070309020205020404" pitchFamily="49" charset="0"/>
              </a:rPr>
              <a:t> &gt;&gt; n1;</a:t>
            </a:r>
          </a:p>
          <a:p>
            <a:pPr marL="0" indent="0">
              <a:buNone/>
            </a:pPr>
            <a:r>
              <a:rPr lang="en-US" altLang="zh-CN" sz="1400" b="1" dirty="0">
                <a:latin typeface="Courier New" panose="02070309020205020404" pitchFamily="49" charset="0"/>
                <a:cs typeface="Courier New" panose="02070309020205020404" pitchFamily="49" charset="0"/>
              </a:rPr>
              <a:t>   </a:t>
            </a:r>
            <a:r>
              <a:rPr lang="en-US" altLang="zh-CN" sz="1400" b="1" dirty="0" err="1">
                <a:latin typeface="Courier New" panose="02070309020205020404" pitchFamily="49" charset="0"/>
                <a:cs typeface="Courier New" panose="02070309020205020404" pitchFamily="49" charset="0"/>
              </a:rPr>
              <a:t>cout</a:t>
            </a:r>
            <a:r>
              <a:rPr lang="en-US" altLang="zh-CN" sz="1400" b="1" dirty="0">
                <a:latin typeface="Courier New" panose="02070309020205020404" pitchFamily="49" charset="0"/>
                <a:cs typeface="Courier New" panose="02070309020205020404" pitchFamily="49" charset="0"/>
              </a:rPr>
              <a:t> &lt;&lt; "2nd number: ";</a:t>
            </a:r>
          </a:p>
          <a:p>
            <a:pPr marL="0" indent="0">
              <a:buNone/>
            </a:pPr>
            <a:r>
              <a:rPr lang="en-US" altLang="zh-CN" sz="1400" b="1" dirty="0">
                <a:latin typeface="Courier New" panose="02070309020205020404" pitchFamily="49" charset="0"/>
                <a:cs typeface="Courier New" panose="02070309020205020404" pitchFamily="49" charset="0"/>
              </a:rPr>
              <a:t>   </a:t>
            </a:r>
            <a:r>
              <a:rPr lang="en-US" altLang="zh-CN" sz="1400" b="1" dirty="0" err="1">
                <a:latin typeface="Courier New" panose="02070309020205020404" pitchFamily="49" charset="0"/>
                <a:cs typeface="Courier New" panose="02070309020205020404" pitchFamily="49" charset="0"/>
              </a:rPr>
              <a:t>cin</a:t>
            </a:r>
            <a:r>
              <a:rPr lang="en-US" altLang="zh-CN" sz="1400" b="1" dirty="0">
                <a:latin typeface="Courier New" panose="02070309020205020404" pitchFamily="49" charset="0"/>
                <a:cs typeface="Courier New" panose="02070309020205020404" pitchFamily="49" charset="0"/>
              </a:rPr>
              <a:t> &gt;&gt; n2;</a:t>
            </a:r>
          </a:p>
          <a:p>
            <a:pPr marL="0" indent="0">
              <a:buNone/>
            </a:pPr>
            <a:r>
              <a:rPr lang="en-US" altLang="zh-CN" sz="1400" b="1" dirty="0">
                <a:latin typeface="Courier New" panose="02070309020205020404" pitchFamily="49" charset="0"/>
                <a:cs typeface="Courier New" panose="02070309020205020404" pitchFamily="49" charset="0"/>
              </a:rPr>
              <a:t>   </a:t>
            </a:r>
            <a:r>
              <a:rPr lang="en-US" altLang="zh-CN" sz="1400" b="1" dirty="0" err="1">
                <a:latin typeface="Courier New" panose="02070309020205020404" pitchFamily="49" charset="0"/>
                <a:cs typeface="Courier New" panose="02070309020205020404" pitchFamily="49" charset="0"/>
              </a:rPr>
              <a:t>cout</a:t>
            </a:r>
            <a:r>
              <a:rPr lang="en-US" altLang="zh-CN" sz="1400" b="1" dirty="0">
                <a:latin typeface="Courier New" panose="02070309020205020404" pitchFamily="49" charset="0"/>
                <a:cs typeface="Courier New" panose="02070309020205020404" pitchFamily="49" charset="0"/>
              </a:rPr>
              <a:t> &lt;&lt; "3rd number: ";</a:t>
            </a:r>
          </a:p>
          <a:p>
            <a:pPr marL="0" indent="0">
              <a:buNone/>
            </a:pPr>
            <a:r>
              <a:rPr lang="en-US" altLang="zh-CN" sz="1400" b="1" dirty="0">
                <a:latin typeface="Courier New" panose="02070309020205020404" pitchFamily="49" charset="0"/>
                <a:cs typeface="Courier New" panose="02070309020205020404" pitchFamily="49" charset="0"/>
              </a:rPr>
              <a:t>   </a:t>
            </a:r>
            <a:r>
              <a:rPr lang="en-US" altLang="zh-CN" sz="1400" b="1" dirty="0" err="1">
                <a:latin typeface="Courier New" panose="02070309020205020404" pitchFamily="49" charset="0"/>
                <a:cs typeface="Courier New" panose="02070309020205020404" pitchFamily="49" charset="0"/>
              </a:rPr>
              <a:t>cin</a:t>
            </a:r>
            <a:r>
              <a:rPr lang="en-US" altLang="zh-CN" sz="1400" b="1" dirty="0">
                <a:latin typeface="Courier New" panose="02070309020205020404" pitchFamily="49" charset="0"/>
                <a:cs typeface="Courier New" panose="02070309020205020404" pitchFamily="49" charset="0"/>
              </a:rPr>
              <a:t> &gt;&gt; n3;</a:t>
            </a:r>
          </a:p>
          <a:p>
            <a:pPr marL="0" indent="0">
              <a:buNone/>
            </a:pPr>
            <a:r>
              <a:rPr lang="en-US" altLang="zh-CN" sz="1400" b="1" dirty="0">
                <a:latin typeface="Courier New" panose="02070309020205020404" pitchFamily="49" charset="0"/>
                <a:cs typeface="Courier New" panose="02070309020205020404" pitchFamily="49" charset="0"/>
              </a:rPr>
              <a:t>   double sum = n1 + n2 + n3;</a:t>
            </a:r>
          </a:p>
          <a:p>
            <a:pPr marL="0" indent="0">
              <a:buNone/>
            </a:pPr>
            <a:r>
              <a:rPr lang="en-US" altLang="zh-CN" sz="1400" b="1" dirty="0">
                <a:latin typeface="Courier New" panose="02070309020205020404" pitchFamily="49" charset="0"/>
                <a:cs typeface="Courier New" panose="02070309020205020404" pitchFamily="49" charset="0"/>
              </a:rPr>
              <a:t>   </a:t>
            </a:r>
            <a:r>
              <a:rPr lang="en-US" altLang="zh-CN" sz="1400" b="1" dirty="0" err="1">
                <a:latin typeface="Courier New" panose="02070309020205020404" pitchFamily="49" charset="0"/>
                <a:cs typeface="Courier New" panose="02070309020205020404" pitchFamily="49" charset="0"/>
              </a:rPr>
              <a:t>cout</a:t>
            </a:r>
            <a:r>
              <a:rPr lang="en-US" altLang="zh-CN" sz="1400" b="1" dirty="0">
                <a:latin typeface="Courier New" panose="02070309020205020404" pitchFamily="49" charset="0"/>
                <a:cs typeface="Courier New" panose="02070309020205020404" pitchFamily="49" charset="0"/>
              </a:rPr>
              <a:t> &lt;&lt; "The sum is " &lt;&lt; sum &lt;&lt; </a:t>
            </a:r>
            <a:r>
              <a:rPr lang="en-US" altLang="zh-CN" sz="1400" b="1" dirty="0" err="1">
                <a:latin typeface="Courier New" panose="02070309020205020404" pitchFamily="49" charset="0"/>
                <a:cs typeface="Courier New" panose="02070309020205020404" pitchFamily="49" charset="0"/>
              </a:rPr>
              <a:t>endl</a:t>
            </a:r>
            <a:r>
              <a:rPr lang="en-US" altLang="zh-CN" sz="1400" b="1" dirty="0">
                <a:latin typeface="Courier New" panose="02070309020205020404" pitchFamily="49" charset="0"/>
                <a:cs typeface="Courier New" panose="02070309020205020404" pitchFamily="49" charset="0"/>
              </a:rPr>
              <a:t>;</a:t>
            </a:r>
          </a:p>
          <a:p>
            <a:pPr marL="0" indent="0">
              <a:buNone/>
            </a:pPr>
            <a:r>
              <a:rPr lang="en-US" altLang="zh-CN" sz="1400" b="1" dirty="0">
                <a:latin typeface="Courier New" panose="02070309020205020404" pitchFamily="49" charset="0"/>
                <a:cs typeface="Courier New" panose="02070309020205020404" pitchFamily="49" charset="0"/>
              </a:rPr>
              <a:t>   return 0;</a:t>
            </a:r>
          </a:p>
          <a:p>
            <a:pPr marL="0" indent="0">
              <a:buNone/>
            </a:pPr>
            <a:r>
              <a:rPr lang="en-US" altLang="zh-CN" sz="1400" b="1" dirty="0">
                <a:latin typeface="Courier New" panose="02070309020205020404" pitchFamily="49" charset="0"/>
                <a:cs typeface="Courier New" panose="02070309020205020404" pitchFamily="49" charset="0"/>
              </a:rPr>
              <a:t>}</a:t>
            </a:r>
          </a:p>
          <a:p>
            <a:pPr marL="0" indent="0">
              <a:buNone/>
            </a:pPr>
            <a:endParaRPr lang="zh-CN" altLang="en-US" sz="1400" dirty="0">
              <a:latin typeface="Courier New" panose="02070309020205020404" pitchFamily="49" charset="0"/>
              <a:cs typeface="Courier New" panose="02070309020205020404" pitchFamily="49" charset="0"/>
            </a:endParaRPr>
          </a:p>
        </p:txBody>
      </p:sp>
      <p:sp>
        <p:nvSpPr>
          <p:cNvPr id="4" name="Rectangle 2"/>
          <p:cNvSpPr>
            <a:spLocks noGrp="1" noChangeArrowheads="1"/>
          </p:cNvSpPr>
          <p:nvPr>
            <p:ph type="title"/>
          </p:nvPr>
        </p:nvSpPr>
        <p:spPr>
          <a:xfrm>
            <a:off x="0" y="76200"/>
            <a:ext cx="9144000" cy="1143000"/>
          </a:xfrm>
          <a:noFill/>
        </p:spPr>
        <p:txBody>
          <a:bodyPr/>
          <a:lstStyle/>
          <a:p>
            <a:r>
              <a:rPr lang="en-US" sz="4000" dirty="0">
                <a:solidFill>
                  <a:srgbClr val="FF0000"/>
                </a:solidFill>
              </a:rPr>
              <a:t>Expressions</a:t>
            </a:r>
            <a:endParaRPr lang="en-US" dirty="0">
              <a:solidFill>
                <a:schemeClr val="tx1"/>
              </a:solidFill>
            </a:endParaRPr>
          </a:p>
        </p:txBody>
      </p:sp>
    </p:spTree>
    <p:extLst>
      <p:ext uri="{BB962C8B-B14F-4D97-AF65-F5344CB8AC3E}">
        <p14:creationId xmlns:p14="http://schemas.microsoft.com/office/powerpoint/2010/main" val="8730209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a:xfrm>
            <a:off x="0" y="76200"/>
            <a:ext cx="9144000" cy="1143000"/>
          </a:xfrm>
          <a:noFill/>
        </p:spPr>
        <p:txBody>
          <a:bodyPr/>
          <a:lstStyle/>
          <a:p>
            <a:r>
              <a:rPr lang="en-US" sz="4000" dirty="0">
                <a:solidFill>
                  <a:srgbClr val="FF0000"/>
                </a:solidFill>
              </a:rPr>
              <a:t>Expressions</a:t>
            </a:r>
            <a:endParaRPr lang="en-US" dirty="0">
              <a:solidFill>
                <a:schemeClr val="tx1"/>
              </a:solidFill>
            </a:endParaRPr>
          </a:p>
        </p:txBody>
      </p:sp>
      <p:sp>
        <p:nvSpPr>
          <p:cNvPr id="24579" name="Rectangle 3"/>
          <p:cNvSpPr>
            <a:spLocks noChangeArrowheads="1"/>
          </p:cNvSpPr>
          <p:nvPr/>
        </p:nvSpPr>
        <p:spPr bwMode="auto">
          <a:xfrm>
            <a:off x="482600" y="1155700"/>
            <a:ext cx="8128000" cy="5397500"/>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dirty="0">
                <a:solidFill>
                  <a:srgbClr val="000000"/>
                </a:solidFill>
                <a:latin typeface="Times New Roman" pitchFamily="1" charset="0"/>
              </a:rPr>
              <a:t>The heart of the </a:t>
            </a:r>
            <a:r>
              <a:rPr lang="en-US" sz="2000" b="1" dirty="0" err="1">
                <a:solidFill>
                  <a:srgbClr val="000000"/>
                </a:solidFill>
                <a:latin typeface="Courier New" pitchFamily="1" charset="0"/>
              </a:rPr>
              <a:t>AddThreeNumbers</a:t>
            </a:r>
            <a:r>
              <a:rPr lang="en-US" dirty="0">
                <a:solidFill>
                  <a:srgbClr val="000000"/>
                </a:solidFill>
                <a:latin typeface="Times New Roman" pitchFamily="1" charset="0"/>
              </a:rPr>
              <a:t> program is the line</a:t>
            </a:r>
            <a:br>
              <a:rPr lang="en-US" dirty="0">
                <a:solidFill>
                  <a:srgbClr val="000000"/>
                </a:solidFill>
                <a:latin typeface="Times New Roman" pitchFamily="1" charset="0"/>
              </a:rPr>
            </a:br>
            <a:r>
              <a:rPr lang="en-US" dirty="0">
                <a:solidFill>
                  <a:srgbClr val="000000"/>
                </a:solidFill>
                <a:latin typeface="Times New Roman" pitchFamily="1" charset="0"/>
              </a:rPr>
              <a:t/>
            </a:r>
            <a:br>
              <a:rPr lang="en-US" dirty="0">
                <a:solidFill>
                  <a:srgbClr val="000000"/>
                </a:solidFill>
                <a:latin typeface="Times New Roman" pitchFamily="1" charset="0"/>
              </a:rPr>
            </a:br>
            <a:r>
              <a:rPr lang="en-US" dirty="0">
                <a:solidFill>
                  <a:srgbClr val="000000"/>
                </a:solidFill>
                <a:latin typeface="Times New Roman" pitchFamily="1" charset="0"/>
              </a:rPr>
              <a:t/>
            </a:r>
            <a:br>
              <a:rPr lang="en-US" dirty="0">
                <a:solidFill>
                  <a:srgbClr val="000000"/>
                </a:solidFill>
                <a:latin typeface="Times New Roman" pitchFamily="1" charset="0"/>
              </a:rPr>
            </a:br>
            <a:r>
              <a:rPr lang="en-US" dirty="0">
                <a:solidFill>
                  <a:srgbClr val="000000"/>
                </a:solidFill>
                <a:latin typeface="Times New Roman" pitchFamily="1" charset="0"/>
              </a:rPr>
              <a:t/>
            </a:r>
            <a:br>
              <a:rPr lang="en-US" dirty="0">
                <a:solidFill>
                  <a:srgbClr val="000000"/>
                </a:solidFill>
                <a:latin typeface="Times New Roman" pitchFamily="1" charset="0"/>
              </a:rPr>
            </a:br>
            <a:r>
              <a:rPr lang="en-US" altLang="zh-CN" dirty="0">
                <a:solidFill>
                  <a:srgbClr val="000000"/>
                </a:solidFill>
                <a:latin typeface="Times New Roman" pitchFamily="1" charset="0"/>
              </a:rPr>
              <a:t>that performs the actual addition.</a:t>
            </a:r>
          </a:p>
          <a:p>
            <a:pPr marL="342900" indent="-342900">
              <a:lnSpc>
                <a:spcPct val="85000"/>
              </a:lnSpc>
              <a:spcAft>
                <a:spcPct val="50000"/>
              </a:spcAft>
              <a:buFontTx/>
              <a:buChar char="•"/>
            </a:pPr>
            <a:r>
              <a:rPr lang="en-US" altLang="zh-CN" dirty="0">
                <a:solidFill>
                  <a:srgbClr val="000000"/>
                </a:solidFill>
                <a:latin typeface="Times New Roman" pitchFamily="1" charset="0"/>
              </a:rPr>
              <a:t>The </a:t>
            </a:r>
            <a:r>
              <a:rPr lang="en-US" altLang="zh-CN" sz="2000" b="1" dirty="0">
                <a:latin typeface="Courier New" panose="02070309020205020404" pitchFamily="49" charset="0"/>
                <a:cs typeface="Courier New" panose="02070309020205020404" pitchFamily="49" charset="0"/>
              </a:rPr>
              <a:t>n1 + n2 + n3</a:t>
            </a:r>
            <a:r>
              <a:rPr lang="en-US" altLang="zh-CN" dirty="0">
                <a:solidFill>
                  <a:srgbClr val="000000"/>
                </a:solidFill>
                <a:latin typeface="Times New Roman" pitchFamily="1" charset="0"/>
              </a:rPr>
              <a:t> that appears to the right of the equal sign is an example of an </a:t>
            </a:r>
            <a:r>
              <a:rPr lang="en-US" altLang="zh-CN" i="1" dirty="0">
                <a:solidFill>
                  <a:srgbClr val="FF0000"/>
                </a:solidFill>
                <a:latin typeface="Times New Roman" pitchFamily="1" charset="0"/>
              </a:rPr>
              <a:t>expression</a:t>
            </a:r>
            <a:r>
              <a:rPr lang="en-US" altLang="zh-CN" i="1" dirty="0">
                <a:solidFill>
                  <a:srgbClr val="000000"/>
                </a:solidFill>
                <a:latin typeface="Times New Roman" pitchFamily="1" charset="0"/>
              </a:rPr>
              <a:t>,</a:t>
            </a:r>
            <a:r>
              <a:rPr lang="en-US" altLang="zh-CN" dirty="0">
                <a:solidFill>
                  <a:srgbClr val="000000"/>
                </a:solidFill>
                <a:latin typeface="Times New Roman" pitchFamily="1" charset="0"/>
              </a:rPr>
              <a:t> which specifies the operations involved in the computation.</a:t>
            </a:r>
          </a:p>
          <a:p>
            <a:pPr marL="342900" indent="-342900">
              <a:lnSpc>
                <a:spcPct val="85000"/>
              </a:lnSpc>
              <a:spcAft>
                <a:spcPct val="50000"/>
              </a:spcAft>
              <a:buFontTx/>
              <a:buChar char="•"/>
            </a:pPr>
            <a:r>
              <a:rPr lang="en-US" altLang="zh-CN" dirty="0">
                <a:solidFill>
                  <a:srgbClr val="000000"/>
                </a:solidFill>
                <a:latin typeface="Times New Roman" pitchFamily="1" charset="0"/>
              </a:rPr>
              <a:t>An expression in C++ consists of </a:t>
            </a:r>
            <a:r>
              <a:rPr lang="en-US" altLang="zh-CN" i="1" dirty="0">
                <a:solidFill>
                  <a:srgbClr val="FF0000"/>
                </a:solidFill>
                <a:latin typeface="Times New Roman" pitchFamily="1" charset="0"/>
              </a:rPr>
              <a:t>terms</a:t>
            </a:r>
            <a:r>
              <a:rPr lang="en-US" altLang="zh-CN" dirty="0">
                <a:solidFill>
                  <a:srgbClr val="000000"/>
                </a:solidFill>
                <a:latin typeface="Times New Roman" pitchFamily="1" charset="0"/>
              </a:rPr>
              <a:t> joined together by </a:t>
            </a:r>
            <a:r>
              <a:rPr lang="en-US" altLang="zh-CN" i="1" dirty="0">
                <a:solidFill>
                  <a:srgbClr val="FF0000"/>
                </a:solidFill>
                <a:latin typeface="Times New Roman" pitchFamily="1" charset="0"/>
              </a:rPr>
              <a:t>operators</a:t>
            </a:r>
            <a:r>
              <a:rPr lang="en-US" altLang="zh-CN" dirty="0">
                <a:solidFill>
                  <a:srgbClr val="000000"/>
                </a:solidFill>
                <a:latin typeface="Times New Roman" pitchFamily="1" charset="0"/>
              </a:rPr>
              <a:t>.</a:t>
            </a:r>
          </a:p>
          <a:p>
            <a:pPr marL="342900" indent="-342900">
              <a:lnSpc>
                <a:spcPct val="85000"/>
              </a:lnSpc>
              <a:spcAft>
                <a:spcPct val="15000"/>
              </a:spcAft>
              <a:buFontTx/>
              <a:buChar char="•"/>
            </a:pPr>
            <a:r>
              <a:rPr lang="en-US" altLang="zh-CN" dirty="0">
                <a:solidFill>
                  <a:srgbClr val="000000"/>
                </a:solidFill>
                <a:latin typeface="Times New Roman" pitchFamily="1" charset="0"/>
              </a:rPr>
              <a:t>Each term must be one of the following:</a:t>
            </a:r>
          </a:p>
          <a:p>
            <a:pPr marL="742950" lvl="1" indent="-285750">
              <a:lnSpc>
                <a:spcPct val="85000"/>
              </a:lnSpc>
              <a:spcAft>
                <a:spcPct val="10000"/>
              </a:spcAft>
              <a:buFontTx/>
              <a:buChar char="–"/>
            </a:pPr>
            <a:r>
              <a:rPr lang="en-US" altLang="zh-CN" sz="2200" dirty="0">
                <a:solidFill>
                  <a:srgbClr val="000000"/>
                </a:solidFill>
                <a:latin typeface="Times New Roman" pitchFamily="1" charset="0"/>
                <a:ea typeface="ＭＳ Ｐゴシック" pitchFamily="1" charset="-128"/>
                <a:cs typeface="ＭＳ Ｐゴシック" pitchFamily="1" charset="-128"/>
              </a:rPr>
              <a:t>A constant (such as </a:t>
            </a:r>
            <a:r>
              <a:rPr lang="en-US" altLang="zh-CN" sz="1800" b="1" dirty="0">
                <a:solidFill>
                  <a:srgbClr val="000000"/>
                </a:solidFill>
                <a:latin typeface="Courier New" pitchFamily="1" charset="0"/>
                <a:ea typeface="ＭＳ Ｐゴシック" pitchFamily="1" charset="-128"/>
                <a:cs typeface="ＭＳ Ｐゴシック" pitchFamily="1" charset="-128"/>
              </a:rPr>
              <a:t>3.14159265</a:t>
            </a:r>
            <a:r>
              <a:rPr lang="en-US" altLang="zh-CN" sz="2200" dirty="0">
                <a:solidFill>
                  <a:srgbClr val="000000"/>
                </a:solidFill>
                <a:latin typeface="Times New Roman" pitchFamily="1" charset="0"/>
                <a:ea typeface="ＭＳ Ｐゴシック" pitchFamily="1" charset="-128"/>
                <a:cs typeface="ＭＳ Ｐゴシック" pitchFamily="1" charset="-128"/>
              </a:rPr>
              <a:t> or </a:t>
            </a:r>
            <a:r>
              <a:rPr lang="en-US" altLang="zh-CN" sz="1800" b="1" dirty="0">
                <a:solidFill>
                  <a:srgbClr val="000000"/>
                </a:solidFill>
                <a:latin typeface="Courier New" pitchFamily="1" charset="0"/>
                <a:ea typeface="ＭＳ Ｐゴシック" pitchFamily="1" charset="-128"/>
                <a:cs typeface="ＭＳ Ｐゴシック" pitchFamily="1" charset="-128"/>
              </a:rPr>
              <a:t>"hello, world"</a:t>
            </a:r>
            <a:r>
              <a:rPr lang="en-US" altLang="zh-CN" sz="2200" dirty="0">
                <a:solidFill>
                  <a:srgbClr val="000000"/>
                </a:solidFill>
                <a:latin typeface="Times New Roman" pitchFamily="1" charset="0"/>
                <a:ea typeface="ＭＳ Ｐゴシック" pitchFamily="1" charset="-128"/>
                <a:cs typeface="ＭＳ Ｐゴシック" pitchFamily="1" charset="-128"/>
              </a:rPr>
              <a:t>)</a:t>
            </a:r>
          </a:p>
          <a:p>
            <a:pPr marL="742950" lvl="1" indent="-285750">
              <a:lnSpc>
                <a:spcPct val="85000"/>
              </a:lnSpc>
              <a:spcAft>
                <a:spcPct val="10000"/>
              </a:spcAft>
              <a:buFontTx/>
              <a:buChar char="–"/>
            </a:pPr>
            <a:r>
              <a:rPr lang="en-US" altLang="zh-CN" sz="2200" dirty="0">
                <a:solidFill>
                  <a:srgbClr val="000000"/>
                </a:solidFill>
                <a:latin typeface="Times New Roman" pitchFamily="1" charset="0"/>
                <a:ea typeface="ＭＳ Ｐゴシック" pitchFamily="1" charset="-128"/>
                <a:cs typeface="ＭＳ Ｐゴシック" pitchFamily="1" charset="-128"/>
              </a:rPr>
              <a:t>A constant/variable name (such as </a:t>
            </a:r>
            <a:r>
              <a:rPr lang="en-US" altLang="zh-CN" sz="1800" b="1" dirty="0">
                <a:solidFill>
                  <a:srgbClr val="000000"/>
                </a:solidFill>
                <a:latin typeface="Courier New" pitchFamily="1" charset="0"/>
                <a:ea typeface="ＭＳ Ｐゴシック" pitchFamily="1" charset="-128"/>
                <a:cs typeface="ＭＳ Ｐゴシック" pitchFamily="1" charset="-128"/>
              </a:rPr>
              <a:t>PI</a:t>
            </a:r>
            <a:r>
              <a:rPr lang="en-US" altLang="zh-CN" sz="2200" dirty="0">
                <a:solidFill>
                  <a:srgbClr val="000000"/>
                </a:solidFill>
                <a:latin typeface="Times New Roman" pitchFamily="1" charset="0"/>
                <a:ea typeface="ＭＳ Ｐゴシック" pitchFamily="1" charset="-128"/>
                <a:cs typeface="ＭＳ Ｐゴシック" pitchFamily="1" charset="-128"/>
              </a:rPr>
              <a:t>, </a:t>
            </a:r>
            <a:r>
              <a:rPr lang="en-US" altLang="zh-CN" sz="1800" b="1" dirty="0">
                <a:solidFill>
                  <a:srgbClr val="000000"/>
                </a:solidFill>
                <a:latin typeface="Courier New" pitchFamily="1" charset="0"/>
                <a:ea typeface="ＭＳ Ｐゴシック" pitchFamily="1" charset="-128"/>
                <a:cs typeface="ＭＳ Ｐゴシック" pitchFamily="1" charset="-128"/>
              </a:rPr>
              <a:t>n1</a:t>
            </a:r>
            <a:r>
              <a:rPr lang="en-US" altLang="zh-CN" sz="2200" dirty="0">
                <a:solidFill>
                  <a:srgbClr val="000000"/>
                </a:solidFill>
                <a:latin typeface="Times New Roman" pitchFamily="1" charset="0"/>
                <a:ea typeface="ＭＳ Ｐゴシック" pitchFamily="1" charset="-128"/>
                <a:cs typeface="ＭＳ Ｐゴシック" pitchFamily="1" charset="-128"/>
              </a:rPr>
              <a:t>, </a:t>
            </a:r>
            <a:r>
              <a:rPr lang="en-US" altLang="zh-CN" sz="1800" b="1" dirty="0">
                <a:solidFill>
                  <a:srgbClr val="000000"/>
                </a:solidFill>
                <a:latin typeface="Courier New" pitchFamily="1" charset="0"/>
                <a:ea typeface="ＭＳ Ｐゴシック" pitchFamily="1" charset="-128"/>
                <a:cs typeface="ＭＳ Ｐゴシック" pitchFamily="1" charset="-128"/>
              </a:rPr>
              <a:t>n2</a:t>
            </a:r>
            <a:r>
              <a:rPr lang="en-US" altLang="zh-CN" sz="2200" dirty="0">
                <a:solidFill>
                  <a:srgbClr val="000000"/>
                </a:solidFill>
                <a:latin typeface="Times New Roman" pitchFamily="1" charset="0"/>
                <a:ea typeface="ＭＳ Ｐゴシック" pitchFamily="1" charset="-128"/>
                <a:cs typeface="ＭＳ Ｐゴシック" pitchFamily="1" charset="-128"/>
              </a:rPr>
              <a:t>, or </a:t>
            </a:r>
            <a:r>
              <a:rPr lang="en-US" altLang="zh-CN" sz="1800" b="1" dirty="0">
                <a:solidFill>
                  <a:srgbClr val="000000"/>
                </a:solidFill>
                <a:latin typeface="Courier New" pitchFamily="1" charset="0"/>
                <a:ea typeface="ＭＳ Ｐゴシック" pitchFamily="1" charset="-128"/>
                <a:cs typeface="ＭＳ Ｐゴシック" pitchFamily="1" charset="-128"/>
              </a:rPr>
              <a:t>total</a:t>
            </a:r>
            <a:r>
              <a:rPr lang="en-US" altLang="zh-CN" sz="2200" dirty="0">
                <a:solidFill>
                  <a:srgbClr val="000000"/>
                </a:solidFill>
                <a:latin typeface="Times New Roman" pitchFamily="1" charset="0"/>
                <a:ea typeface="ＭＳ Ｐゴシック" pitchFamily="1" charset="-128"/>
                <a:cs typeface="ＭＳ Ｐゴシック" pitchFamily="1" charset="-128"/>
              </a:rPr>
              <a:t>)</a:t>
            </a:r>
          </a:p>
          <a:p>
            <a:pPr marL="742950" lvl="1" indent="-285750">
              <a:lnSpc>
                <a:spcPct val="85000"/>
              </a:lnSpc>
              <a:spcAft>
                <a:spcPct val="10000"/>
              </a:spcAft>
              <a:buFontTx/>
              <a:buChar char="–"/>
            </a:pPr>
            <a:r>
              <a:rPr lang="en-US" altLang="zh-CN" sz="2200" dirty="0">
                <a:solidFill>
                  <a:srgbClr val="000000"/>
                </a:solidFill>
                <a:latin typeface="Times New Roman" pitchFamily="1" charset="0"/>
                <a:ea typeface="ＭＳ Ｐゴシック" pitchFamily="1" charset="-128"/>
                <a:cs typeface="ＭＳ Ｐゴシック" pitchFamily="1" charset="-128"/>
              </a:rPr>
              <a:t>A function call that returns a value (such as </a:t>
            </a:r>
            <a:r>
              <a:rPr lang="en-US" altLang="zh-CN" sz="1800" b="1" dirty="0" err="1">
                <a:solidFill>
                  <a:srgbClr val="000000"/>
                </a:solidFill>
                <a:latin typeface="Courier New" pitchFamily="1" charset="0"/>
                <a:ea typeface="ＭＳ Ｐゴシック" pitchFamily="1" charset="-128"/>
                <a:cs typeface="ＭＳ Ｐゴシック" pitchFamily="1" charset="-128"/>
              </a:rPr>
              <a:t>readInt</a:t>
            </a:r>
            <a:r>
              <a:rPr lang="en-US" altLang="zh-CN" sz="2200" dirty="0">
                <a:solidFill>
                  <a:srgbClr val="000000"/>
                </a:solidFill>
                <a:latin typeface="Times New Roman" pitchFamily="1" charset="0"/>
                <a:ea typeface="ＭＳ Ｐゴシック" pitchFamily="1" charset="-128"/>
                <a:cs typeface="ＭＳ Ｐゴシック" pitchFamily="1" charset="-128"/>
              </a:rPr>
              <a:t>)</a:t>
            </a:r>
          </a:p>
          <a:p>
            <a:pPr marL="742950" lvl="1" indent="-285750">
              <a:lnSpc>
                <a:spcPct val="85000"/>
              </a:lnSpc>
              <a:spcAft>
                <a:spcPct val="10000"/>
              </a:spcAft>
              <a:buFontTx/>
              <a:buChar char="–"/>
            </a:pPr>
            <a:r>
              <a:rPr lang="en-US" altLang="zh-CN" sz="2200" dirty="0">
                <a:solidFill>
                  <a:srgbClr val="000000"/>
                </a:solidFill>
                <a:latin typeface="Times New Roman" pitchFamily="1" charset="0"/>
                <a:ea typeface="ＭＳ Ｐゴシック" pitchFamily="1" charset="-128"/>
                <a:cs typeface="ＭＳ Ｐゴシック" pitchFamily="1" charset="-128"/>
              </a:rPr>
              <a:t>An expression enclosed in parentheses (“recursion”)</a:t>
            </a:r>
          </a:p>
        </p:txBody>
      </p:sp>
      <p:sp>
        <p:nvSpPr>
          <p:cNvPr id="24581" name="Text Box 5"/>
          <p:cNvSpPr txBox="1">
            <a:spLocks noChangeArrowheads="1"/>
          </p:cNvSpPr>
          <p:nvPr/>
        </p:nvSpPr>
        <p:spPr bwMode="auto">
          <a:xfrm>
            <a:off x="2400300" y="1752600"/>
            <a:ext cx="4343400" cy="400110"/>
          </a:xfrm>
          <a:prstGeom prst="rect">
            <a:avLst/>
          </a:prstGeom>
          <a:solidFill>
            <a:schemeClr val="bg1"/>
          </a:solidFill>
          <a:ln w="9525">
            <a:solidFill>
              <a:schemeClr val="tx1"/>
            </a:solidFill>
            <a:miter lim="800000"/>
            <a:headEnd/>
            <a:tailEnd/>
          </a:ln>
        </p:spPr>
        <p:txBody>
          <a:bodyPr wrap="square">
            <a:prstTxWarp prst="textNoShape">
              <a:avLst/>
            </a:prstTxWarp>
            <a:spAutoFit/>
          </a:bodyPr>
          <a:lstStyle/>
          <a:p>
            <a:r>
              <a:rPr lang="en-US" altLang="zh-CN" sz="2000" b="1" dirty="0">
                <a:latin typeface="Courier New" panose="02070309020205020404" pitchFamily="49" charset="0"/>
                <a:cs typeface="Courier New" panose="02070309020205020404" pitchFamily="49" charset="0"/>
              </a:rPr>
              <a:t>double sum = n1 + n2 + n3;</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57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57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579">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4579">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579">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4579">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457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a:xfrm>
            <a:off x="0" y="76200"/>
            <a:ext cx="9144000" cy="1143000"/>
          </a:xfrm>
          <a:noFill/>
        </p:spPr>
        <p:txBody>
          <a:bodyPr/>
          <a:lstStyle/>
          <a:p>
            <a:r>
              <a:rPr lang="en-US" sz="4000" dirty="0">
                <a:solidFill>
                  <a:srgbClr val="FF0000"/>
                </a:solidFill>
              </a:rPr>
              <a:t>Operators and Operands</a:t>
            </a:r>
            <a:endParaRPr lang="en-US" dirty="0">
              <a:solidFill>
                <a:schemeClr val="tx1"/>
              </a:solidFill>
            </a:endParaRPr>
          </a:p>
        </p:txBody>
      </p:sp>
      <p:sp>
        <p:nvSpPr>
          <p:cNvPr id="32771" name="Rectangle 3"/>
          <p:cNvSpPr>
            <a:spLocks noChangeArrowheads="1"/>
          </p:cNvSpPr>
          <p:nvPr/>
        </p:nvSpPr>
        <p:spPr bwMode="auto">
          <a:xfrm>
            <a:off x="482600" y="1155700"/>
            <a:ext cx="8128000" cy="5016500"/>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dirty="0">
                <a:solidFill>
                  <a:srgbClr val="000000"/>
                </a:solidFill>
                <a:latin typeface="Times New Roman" pitchFamily="1" charset="0"/>
              </a:rPr>
              <a:t>As in most languages, C++ programs specify computation in the form of </a:t>
            </a:r>
            <a:r>
              <a:rPr lang="en-US" i="1" dirty="0">
                <a:solidFill>
                  <a:srgbClr val="FF0000"/>
                </a:solidFill>
                <a:latin typeface="Times New Roman" pitchFamily="1" charset="0"/>
              </a:rPr>
              <a:t>arithmetic expressions</a:t>
            </a:r>
            <a:r>
              <a:rPr lang="en-US" dirty="0">
                <a:solidFill>
                  <a:srgbClr val="000000"/>
                </a:solidFill>
                <a:latin typeface="Times New Roman" pitchFamily="1" charset="0"/>
              </a:rPr>
              <a:t> that closely resemble expressions in mathematics.</a:t>
            </a:r>
            <a:endParaRPr lang="en-US" sz="1200" dirty="0">
              <a:solidFill>
                <a:srgbClr val="000000"/>
              </a:solidFill>
              <a:latin typeface="Times New Roman" pitchFamily="1" charset="0"/>
            </a:endParaRPr>
          </a:p>
          <a:p>
            <a:pPr marL="342900" lvl="0" indent="-342900">
              <a:lnSpc>
                <a:spcPct val="85000"/>
              </a:lnSpc>
              <a:spcAft>
                <a:spcPct val="25000"/>
              </a:spcAft>
              <a:buFontTx/>
              <a:buChar char="•"/>
            </a:pPr>
            <a:r>
              <a:rPr lang="en-US" altLang="zh-CN" dirty="0">
                <a:solidFill>
                  <a:srgbClr val="000000"/>
                </a:solidFill>
                <a:latin typeface="Times New Roman" pitchFamily="1" charset="0"/>
              </a:rPr>
              <a:t>The most common operators in C++ are the ones that specify arithmetic computation:</a:t>
            </a:r>
          </a:p>
          <a:p>
            <a:pPr marL="342900" lvl="0" indent="-342900">
              <a:lnSpc>
                <a:spcPct val="85000"/>
              </a:lnSpc>
              <a:spcAft>
                <a:spcPct val="25000"/>
              </a:spcAft>
              <a:buFontTx/>
              <a:buChar char="•"/>
            </a:pPr>
            <a:endParaRPr lang="en-US" altLang="zh-CN" dirty="0">
              <a:solidFill>
                <a:srgbClr val="000000"/>
              </a:solidFill>
              <a:latin typeface="Times New Roman" pitchFamily="1" charset="0"/>
            </a:endParaRPr>
          </a:p>
          <a:p>
            <a:pPr marL="342900" lvl="0" indent="-342900">
              <a:lnSpc>
                <a:spcPct val="85000"/>
              </a:lnSpc>
              <a:spcAft>
                <a:spcPct val="25000"/>
              </a:spcAft>
              <a:buFontTx/>
              <a:buChar char="•"/>
            </a:pPr>
            <a:endParaRPr lang="en-US" altLang="zh-CN" dirty="0">
              <a:solidFill>
                <a:srgbClr val="000000"/>
              </a:solidFill>
              <a:latin typeface="Times New Roman" pitchFamily="1" charset="0"/>
            </a:endParaRPr>
          </a:p>
          <a:p>
            <a:pPr lvl="0">
              <a:lnSpc>
                <a:spcPct val="85000"/>
              </a:lnSpc>
              <a:spcAft>
                <a:spcPct val="25000"/>
              </a:spcAft>
            </a:pPr>
            <a:endParaRPr lang="en-US" altLang="zh-CN" dirty="0">
              <a:solidFill>
                <a:srgbClr val="000000"/>
              </a:solidFill>
              <a:latin typeface="Times New Roman" pitchFamily="1" charset="0"/>
            </a:endParaRPr>
          </a:p>
          <a:p>
            <a:pPr marL="342900" lvl="0" indent="-342900">
              <a:lnSpc>
                <a:spcPct val="85000"/>
              </a:lnSpc>
              <a:spcAft>
                <a:spcPct val="50000"/>
              </a:spcAft>
              <a:buFontTx/>
              <a:buChar char="•"/>
            </a:pPr>
            <a:r>
              <a:rPr lang="en-US" altLang="zh-CN" dirty="0">
                <a:solidFill>
                  <a:srgbClr val="000000"/>
                </a:solidFill>
                <a:latin typeface="Times New Roman" pitchFamily="1" charset="0"/>
              </a:rPr>
              <a:t>Operators in C++ usually appear between two sub-expressions, which are called its </a:t>
            </a:r>
            <a:r>
              <a:rPr lang="en-US" altLang="zh-CN" i="1" dirty="0">
                <a:solidFill>
                  <a:srgbClr val="FF0000"/>
                </a:solidFill>
                <a:latin typeface="Times New Roman" pitchFamily="1" charset="0"/>
              </a:rPr>
              <a:t>operands</a:t>
            </a:r>
            <a:r>
              <a:rPr lang="en-US" altLang="zh-CN" i="1" dirty="0">
                <a:solidFill>
                  <a:srgbClr val="000000"/>
                </a:solidFill>
                <a:latin typeface="Times New Roman" pitchFamily="1" charset="0"/>
              </a:rPr>
              <a:t>.</a:t>
            </a:r>
            <a:r>
              <a:rPr lang="en-US" altLang="zh-CN" dirty="0">
                <a:solidFill>
                  <a:srgbClr val="000000"/>
                </a:solidFill>
                <a:latin typeface="Times New Roman" pitchFamily="1" charset="0"/>
              </a:rPr>
              <a:t>  Operators that take two operands are called </a:t>
            </a:r>
            <a:r>
              <a:rPr lang="en-US" altLang="zh-CN" i="1" dirty="0">
                <a:solidFill>
                  <a:srgbClr val="FF0000"/>
                </a:solidFill>
                <a:latin typeface="Times New Roman" pitchFamily="1" charset="0"/>
              </a:rPr>
              <a:t>binary operators</a:t>
            </a:r>
            <a:r>
              <a:rPr lang="en-US" altLang="zh-CN" i="1" dirty="0">
                <a:solidFill>
                  <a:srgbClr val="000000"/>
                </a:solidFill>
                <a:latin typeface="Times New Roman" pitchFamily="1" charset="0"/>
              </a:rPr>
              <a:t>.</a:t>
            </a:r>
          </a:p>
          <a:p>
            <a:pPr marL="342900" lvl="0" indent="-342900">
              <a:lnSpc>
                <a:spcPct val="85000"/>
              </a:lnSpc>
              <a:spcAft>
                <a:spcPct val="50000"/>
              </a:spcAft>
              <a:buFontTx/>
              <a:buChar char="•"/>
            </a:pPr>
            <a:r>
              <a:rPr lang="en-US" altLang="zh-CN" dirty="0">
                <a:solidFill>
                  <a:srgbClr val="000000"/>
                </a:solidFill>
                <a:latin typeface="Times New Roman" pitchFamily="1" charset="0"/>
              </a:rPr>
              <a:t>The </a:t>
            </a:r>
            <a:r>
              <a:rPr lang="en-US" altLang="zh-CN" sz="2000" b="1" dirty="0">
                <a:solidFill>
                  <a:srgbClr val="000000"/>
                </a:solidFill>
                <a:latin typeface="Courier New" pitchFamily="1" charset="0"/>
              </a:rPr>
              <a:t>-</a:t>
            </a:r>
            <a:r>
              <a:rPr lang="en-US" altLang="zh-CN" dirty="0">
                <a:solidFill>
                  <a:srgbClr val="000000"/>
                </a:solidFill>
                <a:latin typeface="Times New Roman" pitchFamily="1" charset="0"/>
              </a:rPr>
              <a:t> operator can also appear as a </a:t>
            </a:r>
            <a:r>
              <a:rPr lang="en-US" altLang="zh-CN" i="1" dirty="0">
                <a:solidFill>
                  <a:srgbClr val="FF0000"/>
                </a:solidFill>
                <a:latin typeface="Times New Roman" pitchFamily="1" charset="0"/>
              </a:rPr>
              <a:t>unary operator</a:t>
            </a:r>
            <a:r>
              <a:rPr lang="en-US" altLang="zh-CN" i="1" dirty="0">
                <a:solidFill>
                  <a:srgbClr val="000000"/>
                </a:solidFill>
                <a:latin typeface="Times New Roman" pitchFamily="1" charset="0"/>
              </a:rPr>
              <a:t>,</a:t>
            </a:r>
            <a:r>
              <a:rPr lang="en-US" altLang="zh-CN" dirty="0">
                <a:solidFill>
                  <a:srgbClr val="000000"/>
                </a:solidFill>
                <a:latin typeface="Times New Roman" pitchFamily="1" charset="0"/>
              </a:rPr>
              <a:t> as in the expression </a:t>
            </a:r>
            <a:r>
              <a:rPr lang="en-US" altLang="zh-CN" sz="2000" b="1" dirty="0">
                <a:solidFill>
                  <a:srgbClr val="000000"/>
                </a:solidFill>
                <a:latin typeface="Courier New" pitchFamily="1" charset="0"/>
              </a:rPr>
              <a:t>-x</a:t>
            </a:r>
            <a:r>
              <a:rPr lang="en-US" altLang="zh-CN" dirty="0">
                <a:solidFill>
                  <a:srgbClr val="000000"/>
                </a:solidFill>
                <a:latin typeface="Times New Roman" pitchFamily="1" charset="0"/>
              </a:rPr>
              <a:t>, which denotes the negative of </a:t>
            </a:r>
            <a:r>
              <a:rPr lang="en-US" altLang="zh-CN" sz="2000" b="1" dirty="0">
                <a:solidFill>
                  <a:srgbClr val="000000"/>
                </a:solidFill>
                <a:latin typeface="Courier New" pitchFamily="1" charset="0"/>
              </a:rPr>
              <a:t>x</a:t>
            </a:r>
            <a:r>
              <a:rPr lang="en-US" altLang="zh-CN" dirty="0">
                <a:solidFill>
                  <a:srgbClr val="000000"/>
                </a:solidFill>
                <a:latin typeface="Times New Roman" pitchFamily="1" charset="0"/>
              </a:rPr>
              <a:t>.</a:t>
            </a:r>
          </a:p>
        </p:txBody>
      </p:sp>
      <p:grpSp>
        <p:nvGrpSpPr>
          <p:cNvPr id="2" name="Group 4"/>
          <p:cNvGrpSpPr>
            <a:grpSpLocks/>
          </p:cNvGrpSpPr>
          <p:nvPr/>
        </p:nvGrpSpPr>
        <p:grpSpPr bwMode="auto">
          <a:xfrm>
            <a:off x="1733550" y="2971800"/>
            <a:ext cx="5676900" cy="1252538"/>
            <a:chOff x="1080" y="1872"/>
            <a:chExt cx="3576" cy="789"/>
          </a:xfrm>
        </p:grpSpPr>
        <p:sp>
          <p:nvSpPr>
            <p:cNvPr id="32776" name="Rectangle 6"/>
            <p:cNvSpPr>
              <a:spLocks noChangeArrowheads="1"/>
            </p:cNvSpPr>
            <p:nvPr/>
          </p:nvSpPr>
          <p:spPr bwMode="auto">
            <a:xfrm>
              <a:off x="1080" y="1891"/>
              <a:ext cx="384" cy="250"/>
            </a:xfrm>
            <a:prstGeom prst="rect">
              <a:avLst/>
            </a:prstGeom>
            <a:noFill/>
            <a:ln w="9525">
              <a:noFill/>
              <a:miter lim="800000"/>
              <a:headEnd/>
              <a:tailEnd/>
            </a:ln>
          </p:spPr>
          <p:txBody>
            <a:bodyPr>
              <a:prstTxWarp prst="textNoShape">
                <a:avLst/>
              </a:prstTxWarp>
              <a:spAutoFit/>
            </a:bodyPr>
            <a:lstStyle/>
            <a:p>
              <a:pPr algn="ctr"/>
              <a:r>
                <a:rPr lang="en-US" sz="2000" b="1" dirty="0">
                  <a:solidFill>
                    <a:srgbClr val="000000"/>
                  </a:solidFill>
                  <a:latin typeface="Courier New" pitchFamily="1" charset="0"/>
                </a:rPr>
                <a:t>+</a:t>
              </a:r>
              <a:endParaRPr lang="en-US" sz="2200" b="1" dirty="0">
                <a:solidFill>
                  <a:srgbClr val="000000"/>
                </a:solidFill>
                <a:latin typeface="Courier New" pitchFamily="1" charset="0"/>
              </a:endParaRPr>
            </a:p>
          </p:txBody>
        </p:sp>
        <p:sp>
          <p:nvSpPr>
            <p:cNvPr id="32777" name="Text Box 7"/>
            <p:cNvSpPr txBox="1">
              <a:spLocks noChangeArrowheads="1"/>
            </p:cNvSpPr>
            <p:nvPr/>
          </p:nvSpPr>
          <p:spPr bwMode="auto">
            <a:xfrm>
              <a:off x="1440" y="1872"/>
              <a:ext cx="1008" cy="288"/>
            </a:xfrm>
            <a:prstGeom prst="rect">
              <a:avLst/>
            </a:prstGeom>
            <a:noFill/>
            <a:ln w="9525">
              <a:noFill/>
              <a:miter lim="800000"/>
              <a:headEnd/>
              <a:tailEnd/>
            </a:ln>
          </p:spPr>
          <p:txBody>
            <a:bodyPr>
              <a:prstTxWarp prst="textNoShape">
                <a:avLst/>
              </a:prstTxWarp>
              <a:spAutoFit/>
            </a:bodyPr>
            <a:lstStyle/>
            <a:p>
              <a:pPr>
                <a:spcBef>
                  <a:spcPct val="50000"/>
                </a:spcBef>
              </a:pPr>
              <a:r>
                <a:rPr lang="en-US" dirty="0">
                  <a:solidFill>
                    <a:srgbClr val="000000"/>
                  </a:solidFill>
                  <a:latin typeface="Times New Roman" pitchFamily="1" charset="0"/>
                </a:rPr>
                <a:t>Addition</a:t>
              </a:r>
            </a:p>
          </p:txBody>
        </p:sp>
        <p:sp>
          <p:nvSpPr>
            <p:cNvPr id="32778" name="Rectangle 8"/>
            <p:cNvSpPr>
              <a:spLocks noChangeArrowheads="1"/>
            </p:cNvSpPr>
            <p:nvPr/>
          </p:nvSpPr>
          <p:spPr bwMode="auto">
            <a:xfrm>
              <a:off x="1080" y="2139"/>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a:t>
              </a:r>
              <a:endParaRPr lang="en-US" sz="2200" b="1">
                <a:solidFill>
                  <a:srgbClr val="000000"/>
                </a:solidFill>
                <a:latin typeface="Courier New" pitchFamily="1" charset="0"/>
              </a:endParaRPr>
            </a:p>
          </p:txBody>
        </p:sp>
        <p:sp>
          <p:nvSpPr>
            <p:cNvPr id="32779" name="Text Box 9"/>
            <p:cNvSpPr txBox="1">
              <a:spLocks noChangeArrowheads="1"/>
            </p:cNvSpPr>
            <p:nvPr/>
          </p:nvSpPr>
          <p:spPr bwMode="auto">
            <a:xfrm>
              <a:off x="1440" y="2120"/>
              <a:ext cx="1008" cy="288"/>
            </a:xfrm>
            <a:prstGeom prst="rect">
              <a:avLst/>
            </a:prstGeom>
            <a:noFill/>
            <a:ln w="9525">
              <a:noFill/>
              <a:miter lim="800000"/>
              <a:headEnd/>
              <a:tailEnd/>
            </a:ln>
          </p:spPr>
          <p:txBody>
            <a:bodyPr>
              <a:prstTxWarp prst="textNoShape">
                <a:avLst/>
              </a:prstTxWarp>
              <a:spAutoFit/>
            </a:bodyPr>
            <a:lstStyle/>
            <a:p>
              <a:pPr>
                <a:spcBef>
                  <a:spcPct val="50000"/>
                </a:spcBef>
              </a:pPr>
              <a:r>
                <a:rPr lang="en-US" dirty="0">
                  <a:solidFill>
                    <a:srgbClr val="000000"/>
                  </a:solidFill>
                  <a:latin typeface="Times New Roman" pitchFamily="1" charset="0"/>
                </a:rPr>
                <a:t>Subtraction</a:t>
              </a:r>
            </a:p>
          </p:txBody>
        </p:sp>
        <p:sp>
          <p:nvSpPr>
            <p:cNvPr id="32780" name="Rectangle 10"/>
            <p:cNvSpPr>
              <a:spLocks noChangeArrowheads="1"/>
            </p:cNvSpPr>
            <p:nvPr/>
          </p:nvSpPr>
          <p:spPr bwMode="auto">
            <a:xfrm>
              <a:off x="3000" y="1891"/>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a:t>
              </a:r>
              <a:endParaRPr lang="en-US" sz="2200" b="1">
                <a:solidFill>
                  <a:srgbClr val="000000"/>
                </a:solidFill>
                <a:latin typeface="Courier New" pitchFamily="1" charset="0"/>
              </a:endParaRPr>
            </a:p>
          </p:txBody>
        </p:sp>
        <p:sp>
          <p:nvSpPr>
            <p:cNvPr id="32781" name="Text Box 11"/>
            <p:cNvSpPr txBox="1">
              <a:spLocks noChangeArrowheads="1"/>
            </p:cNvSpPr>
            <p:nvPr/>
          </p:nvSpPr>
          <p:spPr bwMode="auto">
            <a:xfrm>
              <a:off x="3360" y="1872"/>
              <a:ext cx="1296" cy="288"/>
            </a:xfrm>
            <a:prstGeom prst="rect">
              <a:avLst/>
            </a:prstGeom>
            <a:noFill/>
            <a:ln w="9525">
              <a:noFill/>
              <a:miter lim="800000"/>
              <a:headEnd/>
              <a:tailEnd/>
            </a:ln>
          </p:spPr>
          <p:txBody>
            <a:bodyPr>
              <a:prstTxWarp prst="textNoShape">
                <a:avLst/>
              </a:prstTxWarp>
              <a:spAutoFit/>
            </a:bodyPr>
            <a:lstStyle/>
            <a:p>
              <a:pPr>
                <a:spcBef>
                  <a:spcPct val="50000"/>
                </a:spcBef>
              </a:pPr>
              <a:r>
                <a:rPr lang="en-US" dirty="0">
                  <a:solidFill>
                    <a:srgbClr val="000000"/>
                  </a:solidFill>
                  <a:latin typeface="Times New Roman" pitchFamily="1" charset="0"/>
                </a:rPr>
                <a:t>Multiplication</a:t>
              </a:r>
            </a:p>
          </p:txBody>
        </p:sp>
        <p:sp>
          <p:nvSpPr>
            <p:cNvPr id="32782" name="Rectangle 12"/>
            <p:cNvSpPr>
              <a:spLocks noChangeArrowheads="1"/>
            </p:cNvSpPr>
            <p:nvPr/>
          </p:nvSpPr>
          <p:spPr bwMode="auto">
            <a:xfrm>
              <a:off x="3000" y="2139"/>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a:t>
              </a:r>
              <a:endParaRPr lang="en-US" sz="2200" b="1">
                <a:solidFill>
                  <a:srgbClr val="000000"/>
                </a:solidFill>
                <a:latin typeface="Courier New" pitchFamily="1" charset="0"/>
              </a:endParaRPr>
            </a:p>
          </p:txBody>
        </p:sp>
        <p:sp>
          <p:nvSpPr>
            <p:cNvPr id="32783" name="Text Box 13"/>
            <p:cNvSpPr txBox="1">
              <a:spLocks noChangeArrowheads="1"/>
            </p:cNvSpPr>
            <p:nvPr/>
          </p:nvSpPr>
          <p:spPr bwMode="auto">
            <a:xfrm>
              <a:off x="3360" y="2120"/>
              <a:ext cx="1008" cy="288"/>
            </a:xfrm>
            <a:prstGeom prst="rect">
              <a:avLst/>
            </a:prstGeom>
            <a:noFill/>
            <a:ln w="9525">
              <a:noFill/>
              <a:miter lim="800000"/>
              <a:headEnd/>
              <a:tailEnd/>
            </a:ln>
          </p:spPr>
          <p:txBody>
            <a:bodyPr>
              <a:prstTxWarp prst="textNoShape">
                <a:avLst/>
              </a:prstTxWarp>
              <a:spAutoFit/>
            </a:bodyPr>
            <a:lstStyle/>
            <a:p>
              <a:pPr>
                <a:spcBef>
                  <a:spcPct val="50000"/>
                </a:spcBef>
              </a:pPr>
              <a:r>
                <a:rPr lang="en-US">
                  <a:solidFill>
                    <a:srgbClr val="000000"/>
                  </a:solidFill>
                  <a:latin typeface="Times New Roman" pitchFamily="1" charset="0"/>
                </a:rPr>
                <a:t>Division</a:t>
              </a:r>
            </a:p>
          </p:txBody>
        </p:sp>
        <p:sp>
          <p:nvSpPr>
            <p:cNvPr id="32784" name="Rectangle 14"/>
            <p:cNvSpPr>
              <a:spLocks noChangeArrowheads="1"/>
            </p:cNvSpPr>
            <p:nvPr/>
          </p:nvSpPr>
          <p:spPr bwMode="auto">
            <a:xfrm>
              <a:off x="3000" y="2392"/>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a:t>
              </a:r>
              <a:endParaRPr lang="en-US" sz="2200" b="1">
                <a:solidFill>
                  <a:srgbClr val="000000"/>
                </a:solidFill>
                <a:latin typeface="Courier New" pitchFamily="1" charset="0"/>
              </a:endParaRPr>
            </a:p>
          </p:txBody>
        </p:sp>
        <p:sp>
          <p:nvSpPr>
            <p:cNvPr id="32785" name="Text Box 15"/>
            <p:cNvSpPr txBox="1">
              <a:spLocks noChangeArrowheads="1"/>
            </p:cNvSpPr>
            <p:nvPr/>
          </p:nvSpPr>
          <p:spPr bwMode="auto">
            <a:xfrm>
              <a:off x="3360" y="2373"/>
              <a:ext cx="1008" cy="288"/>
            </a:xfrm>
            <a:prstGeom prst="rect">
              <a:avLst/>
            </a:prstGeom>
            <a:noFill/>
            <a:ln w="9525">
              <a:noFill/>
              <a:miter lim="800000"/>
              <a:headEnd/>
              <a:tailEnd/>
            </a:ln>
          </p:spPr>
          <p:txBody>
            <a:bodyPr>
              <a:prstTxWarp prst="textNoShape">
                <a:avLst/>
              </a:prstTxWarp>
              <a:spAutoFit/>
            </a:bodyPr>
            <a:lstStyle/>
            <a:p>
              <a:pPr>
                <a:spcBef>
                  <a:spcPct val="50000"/>
                </a:spcBef>
              </a:pPr>
              <a:r>
                <a:rPr lang="en-US" dirty="0">
                  <a:solidFill>
                    <a:srgbClr val="000000"/>
                  </a:solidFill>
                  <a:latin typeface="Times New Roman" pitchFamily="1" charset="0"/>
                </a:rPr>
                <a:t>Remainder</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771">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2771">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277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a:xfrm>
            <a:off x="0" y="76200"/>
            <a:ext cx="9144000" cy="1143000"/>
          </a:xfrm>
          <a:noFill/>
        </p:spPr>
        <p:txBody>
          <a:bodyPr/>
          <a:lstStyle/>
          <a:p>
            <a:r>
              <a:rPr lang="en-US" sz="4000" dirty="0">
                <a:solidFill>
                  <a:srgbClr val="FF0000"/>
                </a:solidFill>
              </a:rPr>
              <a:t>Division and Type Casts</a:t>
            </a:r>
            <a:endParaRPr lang="en-US" dirty="0">
              <a:solidFill>
                <a:schemeClr val="tx1"/>
              </a:solidFill>
            </a:endParaRPr>
          </a:p>
        </p:txBody>
      </p:sp>
      <p:sp>
        <p:nvSpPr>
          <p:cNvPr id="34819" name="Rectangle 3"/>
          <p:cNvSpPr>
            <a:spLocks noChangeArrowheads="1"/>
          </p:cNvSpPr>
          <p:nvPr/>
        </p:nvSpPr>
        <p:spPr bwMode="auto">
          <a:xfrm>
            <a:off x="482600" y="1155700"/>
            <a:ext cx="8128000" cy="1054100"/>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dirty="0">
                <a:solidFill>
                  <a:srgbClr val="000000"/>
                </a:solidFill>
                <a:latin typeface="Times New Roman" pitchFamily="1" charset="0"/>
              </a:rPr>
              <a:t>In C++, whenever you apply a binary operator to numeric values, the result will be of type </a:t>
            </a:r>
            <a:r>
              <a:rPr lang="en-US" sz="2000" b="1" dirty="0" err="1">
                <a:solidFill>
                  <a:srgbClr val="000000"/>
                </a:solidFill>
                <a:latin typeface="Courier New" pitchFamily="1" charset="0"/>
              </a:rPr>
              <a:t>int</a:t>
            </a:r>
            <a:r>
              <a:rPr lang="en-US" dirty="0">
                <a:solidFill>
                  <a:srgbClr val="000000"/>
                </a:solidFill>
                <a:latin typeface="Times New Roman" pitchFamily="1" charset="0"/>
              </a:rPr>
              <a:t> if both operands are of type </a:t>
            </a:r>
            <a:r>
              <a:rPr lang="en-US" sz="2000" b="1" dirty="0" err="1">
                <a:solidFill>
                  <a:srgbClr val="000000"/>
                </a:solidFill>
                <a:latin typeface="Courier New" pitchFamily="1" charset="0"/>
              </a:rPr>
              <a:t>int</a:t>
            </a:r>
            <a:r>
              <a:rPr lang="en-US" dirty="0">
                <a:solidFill>
                  <a:srgbClr val="000000"/>
                </a:solidFill>
                <a:latin typeface="Times New Roman" pitchFamily="1" charset="0"/>
              </a:rPr>
              <a:t>, but will be a </a:t>
            </a:r>
            <a:r>
              <a:rPr lang="en-US" sz="2000" b="1" dirty="0">
                <a:solidFill>
                  <a:srgbClr val="000000"/>
                </a:solidFill>
                <a:latin typeface="Courier New" pitchFamily="1" charset="0"/>
              </a:rPr>
              <a:t>double</a:t>
            </a:r>
            <a:r>
              <a:rPr lang="en-US" dirty="0">
                <a:solidFill>
                  <a:srgbClr val="000000"/>
                </a:solidFill>
                <a:latin typeface="Times New Roman" pitchFamily="1" charset="0"/>
              </a:rPr>
              <a:t> if either operand is a </a:t>
            </a:r>
            <a:r>
              <a:rPr lang="en-US" sz="2000" b="1" dirty="0">
                <a:solidFill>
                  <a:srgbClr val="000000"/>
                </a:solidFill>
                <a:latin typeface="Courier New" pitchFamily="1" charset="0"/>
              </a:rPr>
              <a:t>double</a:t>
            </a:r>
            <a:r>
              <a:rPr lang="en-US" dirty="0">
                <a:solidFill>
                  <a:srgbClr val="000000"/>
                </a:solidFill>
                <a:latin typeface="Times New Roman" pitchFamily="1" charset="0"/>
              </a:rPr>
              <a:t>.</a:t>
            </a:r>
          </a:p>
        </p:txBody>
      </p:sp>
      <p:grpSp>
        <p:nvGrpSpPr>
          <p:cNvPr id="2" name="Group 4"/>
          <p:cNvGrpSpPr>
            <a:grpSpLocks/>
          </p:cNvGrpSpPr>
          <p:nvPr/>
        </p:nvGrpSpPr>
        <p:grpSpPr bwMode="auto">
          <a:xfrm>
            <a:off x="482602" y="2273300"/>
            <a:ext cx="8137525" cy="2146300"/>
            <a:chOff x="304" y="1432"/>
            <a:chExt cx="5126" cy="1352"/>
          </a:xfrm>
        </p:grpSpPr>
        <p:sp>
          <p:nvSpPr>
            <p:cNvPr id="34825" name="Rectangle 5"/>
            <p:cNvSpPr>
              <a:spLocks noChangeArrowheads="1"/>
            </p:cNvSpPr>
            <p:nvPr/>
          </p:nvSpPr>
          <p:spPr bwMode="auto">
            <a:xfrm>
              <a:off x="310" y="1432"/>
              <a:ext cx="5120" cy="536"/>
            </a:xfrm>
            <a:prstGeom prst="rect">
              <a:avLst/>
            </a:prstGeom>
            <a:noFill/>
            <a:ln w="9525">
              <a:noFill/>
              <a:miter lim="800000"/>
              <a:headEnd/>
              <a:tailEnd/>
            </a:ln>
          </p:spPr>
          <p:txBody>
            <a:bodyPr>
              <a:prstTxWarp prst="textNoShape">
                <a:avLst/>
              </a:prstTxWarp>
            </a:bodyPr>
            <a:lstStyle/>
            <a:p>
              <a:pPr marL="342900" indent="-342900">
                <a:lnSpc>
                  <a:spcPct val="85000"/>
                </a:lnSpc>
                <a:spcAft>
                  <a:spcPct val="25000"/>
                </a:spcAft>
                <a:buFontTx/>
                <a:buChar char="•"/>
              </a:pPr>
              <a:r>
                <a:rPr lang="en-US" dirty="0">
                  <a:solidFill>
                    <a:srgbClr val="000000"/>
                  </a:solidFill>
                  <a:latin typeface="Times New Roman" pitchFamily="1" charset="0"/>
                </a:rPr>
                <a:t>This rule has important consequences in the case of division.  For example, the expression</a:t>
              </a:r>
            </a:p>
          </p:txBody>
        </p:sp>
        <p:sp>
          <p:nvSpPr>
            <p:cNvPr id="34826" name="Text Box 6"/>
            <p:cNvSpPr txBox="1">
              <a:spLocks noChangeArrowheads="1"/>
            </p:cNvSpPr>
            <p:nvPr/>
          </p:nvSpPr>
          <p:spPr bwMode="auto">
            <a:xfrm>
              <a:off x="1800" y="1904"/>
              <a:ext cx="2160" cy="250"/>
            </a:xfrm>
            <a:prstGeom prst="rect">
              <a:avLst/>
            </a:prstGeom>
            <a:noFill/>
            <a:ln w="9525">
              <a:noFill/>
              <a:miter lim="800000"/>
              <a:headEnd/>
              <a:tailEnd/>
            </a:ln>
          </p:spPr>
          <p:txBody>
            <a:bodyPr>
              <a:prstTxWarp prst="textNoShape">
                <a:avLst/>
              </a:prstTxWarp>
              <a:spAutoFit/>
            </a:bodyPr>
            <a:lstStyle/>
            <a:p>
              <a:pPr algn="ctr">
                <a:spcBef>
                  <a:spcPct val="50000"/>
                </a:spcBef>
              </a:pPr>
              <a:r>
                <a:rPr lang="en-US" sz="2000" b="1">
                  <a:solidFill>
                    <a:srgbClr val="000000"/>
                  </a:solidFill>
                  <a:latin typeface="Courier New" pitchFamily="1" charset="0"/>
                </a:rPr>
                <a:t>14 / 5</a:t>
              </a:r>
              <a:endParaRPr lang="en-US">
                <a:solidFill>
                  <a:srgbClr val="000000"/>
                </a:solidFill>
                <a:latin typeface="Times New Roman" pitchFamily="1" charset="0"/>
              </a:endParaRPr>
            </a:p>
          </p:txBody>
        </p:sp>
        <p:sp>
          <p:nvSpPr>
            <p:cNvPr id="34827" name="Rectangle 7"/>
            <p:cNvSpPr>
              <a:spLocks noChangeArrowheads="1"/>
            </p:cNvSpPr>
            <p:nvPr/>
          </p:nvSpPr>
          <p:spPr bwMode="auto">
            <a:xfrm>
              <a:off x="304" y="2152"/>
              <a:ext cx="5120" cy="632"/>
            </a:xfrm>
            <a:prstGeom prst="rect">
              <a:avLst/>
            </a:prstGeom>
            <a:noFill/>
            <a:ln w="9525">
              <a:noFill/>
              <a:miter lim="800000"/>
              <a:headEnd/>
              <a:tailEnd/>
            </a:ln>
          </p:spPr>
          <p:txBody>
            <a:bodyPr>
              <a:prstTxWarp prst="textNoShape">
                <a:avLst/>
              </a:prstTxWarp>
            </a:bodyPr>
            <a:lstStyle/>
            <a:p>
              <a:pPr marL="342900">
                <a:lnSpc>
                  <a:spcPct val="85000"/>
                </a:lnSpc>
                <a:spcAft>
                  <a:spcPct val="25000"/>
                </a:spcAft>
              </a:pPr>
              <a:r>
                <a:rPr lang="en-US" dirty="0">
                  <a:solidFill>
                    <a:srgbClr val="000000"/>
                  </a:solidFill>
                  <a:latin typeface="Times New Roman" pitchFamily="1" charset="0"/>
                </a:rPr>
                <a:t>seems as if it should have the value 2.8, but because both operands are of type </a:t>
              </a:r>
              <a:r>
                <a:rPr lang="en-US" sz="2000" b="1" dirty="0" err="1">
                  <a:solidFill>
                    <a:srgbClr val="000000"/>
                  </a:solidFill>
                  <a:latin typeface="Courier New" pitchFamily="1" charset="0"/>
                </a:rPr>
                <a:t>int</a:t>
              </a:r>
              <a:r>
                <a:rPr lang="en-US" dirty="0">
                  <a:solidFill>
                    <a:srgbClr val="000000"/>
                  </a:solidFill>
                  <a:latin typeface="Times New Roman" pitchFamily="1" charset="0"/>
                </a:rPr>
                <a:t>, C++ computes an integer result by throwing away the fractional part.  The result is therefore 2.</a:t>
              </a:r>
            </a:p>
          </p:txBody>
        </p:sp>
      </p:grpSp>
      <p:grpSp>
        <p:nvGrpSpPr>
          <p:cNvPr id="3" name="Group 8"/>
          <p:cNvGrpSpPr>
            <a:grpSpLocks/>
          </p:cNvGrpSpPr>
          <p:nvPr/>
        </p:nvGrpSpPr>
        <p:grpSpPr bwMode="auto">
          <a:xfrm>
            <a:off x="482600" y="4470400"/>
            <a:ext cx="8128000" cy="1930400"/>
            <a:chOff x="304" y="2816"/>
            <a:chExt cx="5120" cy="1216"/>
          </a:xfrm>
        </p:grpSpPr>
        <p:sp>
          <p:nvSpPr>
            <p:cNvPr id="34822" name="Rectangle 9"/>
            <p:cNvSpPr>
              <a:spLocks noChangeArrowheads="1"/>
            </p:cNvSpPr>
            <p:nvPr/>
          </p:nvSpPr>
          <p:spPr bwMode="auto">
            <a:xfrm>
              <a:off x="304" y="2816"/>
              <a:ext cx="5120" cy="472"/>
            </a:xfrm>
            <a:prstGeom prst="rect">
              <a:avLst/>
            </a:prstGeom>
            <a:noFill/>
            <a:ln w="9525">
              <a:noFill/>
              <a:miter lim="800000"/>
              <a:headEnd/>
              <a:tailEnd/>
            </a:ln>
          </p:spPr>
          <p:txBody>
            <a:bodyPr>
              <a:prstTxWarp prst="textNoShape">
                <a:avLst/>
              </a:prstTxWarp>
            </a:bodyPr>
            <a:lstStyle/>
            <a:p>
              <a:pPr marL="342900" indent="-342900">
                <a:lnSpc>
                  <a:spcPct val="85000"/>
                </a:lnSpc>
                <a:spcAft>
                  <a:spcPct val="25000"/>
                </a:spcAft>
                <a:buFontTx/>
                <a:buChar char="•"/>
              </a:pPr>
              <a:r>
                <a:rPr lang="en-US" dirty="0">
                  <a:solidFill>
                    <a:srgbClr val="000000"/>
                  </a:solidFill>
                  <a:latin typeface="Times New Roman" pitchFamily="1" charset="0"/>
                </a:rPr>
                <a:t>If you want to obtain the mathematically correct result, you need to convert at least one operand to a </a:t>
              </a:r>
              <a:r>
                <a:rPr lang="en-US" sz="2000" b="1" dirty="0">
                  <a:solidFill>
                    <a:srgbClr val="000000"/>
                  </a:solidFill>
                  <a:latin typeface="Courier New" pitchFamily="1" charset="0"/>
                </a:rPr>
                <a:t>double</a:t>
              </a:r>
              <a:r>
                <a:rPr lang="en-US" dirty="0">
                  <a:solidFill>
                    <a:srgbClr val="000000"/>
                  </a:solidFill>
                  <a:latin typeface="Times New Roman" pitchFamily="1" charset="0"/>
                </a:rPr>
                <a:t>, as in</a:t>
              </a:r>
            </a:p>
          </p:txBody>
        </p:sp>
        <p:sp>
          <p:nvSpPr>
            <p:cNvPr id="34823" name="Text Box 10"/>
            <p:cNvSpPr txBox="1">
              <a:spLocks noChangeArrowheads="1"/>
            </p:cNvSpPr>
            <p:nvPr/>
          </p:nvSpPr>
          <p:spPr bwMode="auto">
            <a:xfrm>
              <a:off x="1794" y="3288"/>
              <a:ext cx="2160" cy="250"/>
            </a:xfrm>
            <a:prstGeom prst="rect">
              <a:avLst/>
            </a:prstGeom>
            <a:noFill/>
            <a:ln w="9525">
              <a:noFill/>
              <a:miter lim="800000"/>
              <a:headEnd/>
              <a:tailEnd/>
            </a:ln>
          </p:spPr>
          <p:txBody>
            <a:bodyPr>
              <a:prstTxWarp prst="textNoShape">
                <a:avLst/>
              </a:prstTxWarp>
              <a:spAutoFit/>
            </a:bodyPr>
            <a:lstStyle/>
            <a:p>
              <a:pPr algn="ctr">
                <a:spcBef>
                  <a:spcPct val="50000"/>
                </a:spcBef>
              </a:pPr>
              <a:r>
                <a:rPr lang="en-US" sz="2000" b="1" dirty="0">
                  <a:solidFill>
                    <a:srgbClr val="000000"/>
                  </a:solidFill>
                  <a:latin typeface="Courier New" pitchFamily="1" charset="0"/>
                </a:rPr>
                <a:t>double(14 / 5)</a:t>
              </a:r>
              <a:endParaRPr lang="en-US" dirty="0">
                <a:solidFill>
                  <a:srgbClr val="000000"/>
                </a:solidFill>
                <a:latin typeface="Times New Roman" pitchFamily="1" charset="0"/>
              </a:endParaRPr>
            </a:p>
          </p:txBody>
        </p:sp>
        <p:sp>
          <p:nvSpPr>
            <p:cNvPr id="34824" name="Rectangle 11"/>
            <p:cNvSpPr>
              <a:spLocks noChangeArrowheads="1"/>
            </p:cNvSpPr>
            <p:nvPr/>
          </p:nvSpPr>
          <p:spPr bwMode="auto">
            <a:xfrm>
              <a:off x="304" y="3552"/>
              <a:ext cx="5120" cy="480"/>
            </a:xfrm>
            <a:prstGeom prst="rect">
              <a:avLst/>
            </a:prstGeom>
            <a:noFill/>
            <a:ln w="9525">
              <a:noFill/>
              <a:miter lim="800000"/>
              <a:headEnd/>
              <a:tailEnd/>
            </a:ln>
          </p:spPr>
          <p:txBody>
            <a:bodyPr>
              <a:prstTxWarp prst="textNoShape">
                <a:avLst/>
              </a:prstTxWarp>
            </a:bodyPr>
            <a:lstStyle/>
            <a:p>
              <a:pPr marL="342900">
                <a:lnSpc>
                  <a:spcPct val="85000"/>
                </a:lnSpc>
                <a:spcAft>
                  <a:spcPct val="25000"/>
                </a:spcAft>
              </a:pPr>
              <a:r>
                <a:rPr lang="en-US" dirty="0">
                  <a:solidFill>
                    <a:srgbClr val="000000"/>
                  </a:solidFill>
                  <a:latin typeface="Times New Roman" pitchFamily="1" charset="0"/>
                </a:rPr>
                <a:t>The conversion is accomplished by means of a </a:t>
              </a:r>
              <a:r>
                <a:rPr lang="en-US" i="1" dirty="0">
                  <a:solidFill>
                    <a:srgbClr val="FF0000"/>
                  </a:solidFill>
                  <a:latin typeface="Times New Roman" pitchFamily="1" charset="0"/>
                </a:rPr>
                <a:t>type cast</a:t>
              </a:r>
              <a:r>
                <a:rPr lang="en-US" i="1" dirty="0">
                  <a:solidFill>
                    <a:srgbClr val="000000"/>
                  </a:solidFill>
                  <a:latin typeface="Times New Roman" pitchFamily="1" charset="0"/>
                </a:rPr>
                <a:t>,</a:t>
              </a:r>
              <a:r>
                <a:rPr lang="en-US" dirty="0">
                  <a:solidFill>
                    <a:srgbClr val="000000"/>
                  </a:solidFill>
                  <a:latin typeface="Times New Roman" pitchFamily="1" charset="0"/>
                </a:rPr>
                <a:t> which you specify by using the type name as a function call.</a:t>
              </a:r>
              <a:endParaRPr lang="en-US" b="1" dirty="0">
                <a:solidFill>
                  <a:srgbClr val="000000"/>
                </a:solidFill>
                <a:latin typeface="Times New Roman" pitchFamily="1" charset="0"/>
              </a:endParaRPr>
            </a:p>
          </p:txBody>
        </p:sp>
      </p:grpSp>
      <p:pic>
        <p:nvPicPr>
          <p:cNvPr id="12" name="Picture 31" descr="BlueBugTrans.png">
            <a:extLst>
              <a:ext uri="{FF2B5EF4-FFF2-40B4-BE49-F238E27FC236}">
                <a16:creationId xmlns:a16="http://schemas.microsoft.com/office/drawing/2014/main" id="{E3E77090-9B0F-41D5-A71D-10CD100C5AC0}"/>
              </a:ext>
            </a:extLst>
          </p:cNvPr>
          <p:cNvPicPr>
            <a:picLocks noChangeAspect="1"/>
          </p:cNvPicPr>
          <p:nvPr/>
        </p:nvPicPr>
        <p:blipFill>
          <a:blip r:embed="rId3"/>
          <a:stretch>
            <a:fillRect/>
          </a:stretch>
        </p:blipFill>
        <p:spPr>
          <a:xfrm>
            <a:off x="5715000" y="5148138"/>
            <a:ext cx="498729" cy="540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5858" name="Text Box 2"/>
          <p:cNvSpPr txBox="1">
            <a:spLocks noChangeArrowheads="1"/>
          </p:cNvSpPr>
          <p:nvPr/>
        </p:nvSpPr>
        <p:spPr bwMode="auto">
          <a:xfrm>
            <a:off x="1050927" y="3886200"/>
            <a:ext cx="7178675" cy="405496"/>
          </a:xfrm>
          <a:prstGeom prst="rect">
            <a:avLst/>
          </a:prstGeom>
          <a:noFill/>
          <a:ln w="9525">
            <a:noFill/>
            <a:miter lim="800000"/>
            <a:headEnd/>
            <a:tailEnd/>
          </a:ln>
        </p:spPr>
        <p:txBody>
          <a:bodyPr>
            <a:prstTxWarp prst="textNoShape">
              <a:avLst/>
            </a:prstTxWarp>
            <a:spAutoFit/>
          </a:bodyPr>
          <a:lstStyle/>
          <a:p>
            <a:pPr algn="ctr">
              <a:lnSpc>
                <a:spcPct val="90000"/>
              </a:lnSpc>
            </a:pPr>
            <a:r>
              <a:rPr lang="en-US" sz="2200" b="1">
                <a:solidFill>
                  <a:srgbClr val="000000"/>
                </a:solidFill>
                <a:latin typeface="Courier New" pitchFamily="1" charset="0"/>
              </a:rPr>
              <a:t>9  /  5  *  c  +  32</a:t>
            </a:r>
          </a:p>
        </p:txBody>
      </p:sp>
      <p:sp>
        <p:nvSpPr>
          <p:cNvPr id="36867" name="Rectangle 3"/>
          <p:cNvSpPr>
            <a:spLocks noGrp="1" noChangeArrowheads="1"/>
          </p:cNvSpPr>
          <p:nvPr>
            <p:ph type="title"/>
          </p:nvPr>
        </p:nvSpPr>
        <p:spPr>
          <a:xfrm>
            <a:off x="0" y="76200"/>
            <a:ext cx="9144000" cy="1143000"/>
          </a:xfrm>
          <a:noFill/>
        </p:spPr>
        <p:txBody>
          <a:bodyPr/>
          <a:lstStyle/>
          <a:p>
            <a:r>
              <a:rPr lang="en-US" sz="4000" dirty="0">
                <a:solidFill>
                  <a:srgbClr val="FF0000"/>
                </a:solidFill>
              </a:rPr>
              <a:t>Exercise: The Pitfalls of Integer Division</a:t>
            </a:r>
            <a:endParaRPr lang="en-US" dirty="0">
              <a:solidFill>
                <a:schemeClr val="tx1"/>
              </a:solidFill>
            </a:endParaRPr>
          </a:p>
        </p:txBody>
      </p:sp>
      <p:sp>
        <p:nvSpPr>
          <p:cNvPr id="36868" name="Text Box 4"/>
          <p:cNvSpPr txBox="1">
            <a:spLocks noChangeArrowheads="1"/>
          </p:cNvSpPr>
          <p:nvPr/>
        </p:nvSpPr>
        <p:spPr bwMode="auto">
          <a:xfrm>
            <a:off x="457200" y="1189038"/>
            <a:ext cx="8229600" cy="763286"/>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Consider the following C++ statements, which are intended to convert 100</a:t>
            </a:r>
            <a:r>
              <a:rPr lang="en-US" altLang="ja-JP" dirty="0">
                <a:solidFill>
                  <a:srgbClr val="000000"/>
                </a:solidFill>
                <a:latin typeface="Times New Roman" pitchFamily="1" charset="0"/>
                <a:ea typeface="ＭＳ Ｐゴシック" pitchFamily="1" charset="-128"/>
                <a:cs typeface="ＭＳ Ｐゴシック" pitchFamily="1" charset="-128"/>
              </a:rPr>
              <a:t>˚ </a:t>
            </a:r>
            <a:r>
              <a:rPr lang="en-US" dirty="0">
                <a:solidFill>
                  <a:srgbClr val="000000"/>
                </a:solidFill>
                <a:latin typeface="Times New Roman" pitchFamily="1" charset="0"/>
              </a:rPr>
              <a:t>Celsius temperature to its Fahrenheit equivalent:</a:t>
            </a:r>
          </a:p>
        </p:txBody>
      </p:sp>
      <p:sp>
        <p:nvSpPr>
          <p:cNvPr id="36869" name="Text Box 5"/>
          <p:cNvSpPr txBox="1">
            <a:spLocks noChangeArrowheads="1"/>
          </p:cNvSpPr>
          <p:nvPr/>
        </p:nvSpPr>
        <p:spPr bwMode="auto">
          <a:xfrm>
            <a:off x="1143000" y="2276477"/>
            <a:ext cx="4648200" cy="654025"/>
          </a:xfrm>
          <a:prstGeom prst="rect">
            <a:avLst/>
          </a:prstGeom>
          <a:solidFill>
            <a:schemeClr val="bg1"/>
          </a:solidFill>
          <a:ln w="9525">
            <a:solidFill>
              <a:schemeClr val="tx1"/>
            </a:solidFill>
            <a:miter lim="800000"/>
            <a:headEnd/>
            <a:tailEnd/>
          </a:ln>
        </p:spPr>
        <p:txBody>
          <a:bodyPr wrap="square">
            <a:prstTxWarp prst="textNoShape">
              <a:avLst/>
            </a:prstTxWarp>
            <a:spAutoFit/>
          </a:bodyPr>
          <a:lstStyle/>
          <a:p>
            <a:pPr algn="just">
              <a:lnSpc>
                <a:spcPct val="90000"/>
              </a:lnSpc>
            </a:pPr>
            <a:r>
              <a:rPr lang="en-US" sz="2000" b="1" dirty="0">
                <a:solidFill>
                  <a:srgbClr val="000000"/>
                </a:solidFill>
                <a:latin typeface="Courier New" pitchFamily="1" charset="0"/>
              </a:rPr>
              <a:t>double c = 100;</a:t>
            </a:r>
          </a:p>
          <a:p>
            <a:pPr algn="just">
              <a:lnSpc>
                <a:spcPct val="90000"/>
              </a:lnSpc>
            </a:pPr>
            <a:r>
              <a:rPr lang="en-US" sz="2000" b="1" dirty="0">
                <a:solidFill>
                  <a:srgbClr val="000000"/>
                </a:solidFill>
                <a:latin typeface="Courier New" pitchFamily="1" charset="0"/>
              </a:rPr>
              <a:t>double f = 9 / 5 * c + 32;</a:t>
            </a:r>
          </a:p>
        </p:txBody>
      </p:sp>
      <p:sp>
        <p:nvSpPr>
          <p:cNvPr id="36871" name="Text Box 7"/>
          <p:cNvSpPr txBox="1">
            <a:spLocks noChangeArrowheads="1"/>
          </p:cNvSpPr>
          <p:nvPr/>
        </p:nvSpPr>
        <p:spPr bwMode="auto">
          <a:xfrm>
            <a:off x="457200" y="3403600"/>
            <a:ext cx="8229600" cy="420688"/>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The computation consists of evaluating the following expression:</a:t>
            </a:r>
          </a:p>
        </p:txBody>
      </p:sp>
      <p:grpSp>
        <p:nvGrpSpPr>
          <p:cNvPr id="2" name="Group 8"/>
          <p:cNvGrpSpPr>
            <a:grpSpLocks/>
          </p:cNvGrpSpPr>
          <p:nvPr/>
        </p:nvGrpSpPr>
        <p:grpSpPr bwMode="auto">
          <a:xfrm>
            <a:off x="304800" y="3810000"/>
            <a:ext cx="8534400" cy="3048000"/>
            <a:chOff x="192" y="2400"/>
            <a:chExt cx="5376" cy="1920"/>
          </a:xfrm>
        </p:grpSpPr>
        <p:sp>
          <p:nvSpPr>
            <p:cNvPr id="36893" name="Rectangle 9"/>
            <p:cNvSpPr>
              <a:spLocks noChangeArrowheads="1"/>
            </p:cNvSpPr>
            <p:nvPr/>
          </p:nvSpPr>
          <p:spPr bwMode="auto">
            <a:xfrm>
              <a:off x="192" y="3953"/>
              <a:ext cx="5376" cy="367"/>
            </a:xfrm>
            <a:prstGeom prst="rect">
              <a:avLst/>
            </a:prstGeom>
            <a:solidFill>
              <a:srgbClr val="CCFFFF"/>
            </a:solidFill>
            <a:ln w="9525">
              <a:no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6894" name="Rectangle 10"/>
            <p:cNvSpPr>
              <a:spLocks noChangeArrowheads="1"/>
            </p:cNvSpPr>
            <p:nvPr/>
          </p:nvSpPr>
          <p:spPr bwMode="auto">
            <a:xfrm>
              <a:off x="192" y="2400"/>
              <a:ext cx="5376" cy="367"/>
            </a:xfrm>
            <a:prstGeom prst="rect">
              <a:avLst/>
            </a:prstGeom>
            <a:solidFill>
              <a:srgbClr val="CCFFFF"/>
            </a:solidFill>
            <a:ln w="9525">
              <a:no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grpSp>
      <p:grpSp>
        <p:nvGrpSpPr>
          <p:cNvPr id="3" name="Group 11"/>
          <p:cNvGrpSpPr>
            <a:grpSpLocks/>
          </p:cNvGrpSpPr>
          <p:nvPr/>
        </p:nvGrpSpPr>
        <p:grpSpPr bwMode="auto">
          <a:xfrm>
            <a:off x="609600" y="3987800"/>
            <a:ext cx="2819400" cy="990600"/>
            <a:chOff x="384" y="2512"/>
            <a:chExt cx="1776" cy="624"/>
          </a:xfrm>
        </p:grpSpPr>
        <p:sp>
          <p:nvSpPr>
            <p:cNvPr id="36891" name="AutoShape 12"/>
            <p:cNvSpPr>
              <a:spLocks noChangeArrowheads="1"/>
            </p:cNvSpPr>
            <p:nvPr/>
          </p:nvSpPr>
          <p:spPr bwMode="auto">
            <a:xfrm>
              <a:off x="384" y="2512"/>
              <a:ext cx="1776" cy="624"/>
            </a:xfrm>
            <a:prstGeom prst="wedgeRectCallout">
              <a:avLst>
                <a:gd name="adj1" fmla="val 50620"/>
                <a:gd name="adj2" fmla="val 81250"/>
              </a:avLst>
            </a:prstGeom>
            <a:solidFill>
              <a:schemeClr val="bg1"/>
            </a:solidFill>
            <a:ln w="9525">
              <a:solidFill>
                <a:schemeClr val="tx1"/>
              </a:solidFill>
              <a:miter lim="800000"/>
              <a:headEnd/>
              <a:tailEnd/>
            </a:ln>
          </p:spPr>
          <p:txBody>
            <a:bodyPr wrap="none" anchor="ctr">
              <a:prstTxWarp prst="textNoShape">
                <a:avLst/>
              </a:prstTxWarp>
            </a:bodyPr>
            <a:lstStyle/>
            <a:p>
              <a:pPr algn="just"/>
              <a:endParaRPr lang="en-US" sz="1600">
                <a:solidFill>
                  <a:srgbClr val="000000"/>
                </a:solidFill>
                <a:latin typeface="Times New Roman" pitchFamily="1" charset="0"/>
              </a:endParaRPr>
            </a:p>
          </p:txBody>
        </p:sp>
        <p:sp>
          <p:nvSpPr>
            <p:cNvPr id="36892" name="Text Box 13"/>
            <p:cNvSpPr txBox="1">
              <a:spLocks noChangeArrowheads="1"/>
            </p:cNvSpPr>
            <p:nvPr/>
          </p:nvSpPr>
          <p:spPr bwMode="auto">
            <a:xfrm>
              <a:off x="480" y="2530"/>
              <a:ext cx="1632" cy="582"/>
            </a:xfrm>
            <a:prstGeom prst="rect">
              <a:avLst/>
            </a:prstGeom>
            <a:noFill/>
            <a:ln w="9525">
              <a:noFill/>
              <a:miter lim="800000"/>
              <a:headEnd/>
              <a:tailEnd/>
            </a:ln>
          </p:spPr>
          <p:txBody>
            <a:bodyPr>
              <a:prstTxWarp prst="textNoShape">
                <a:avLst/>
              </a:prstTxWarp>
              <a:spAutoFit/>
            </a:bodyPr>
            <a:lstStyle/>
            <a:p>
              <a:pPr>
                <a:lnSpc>
                  <a:spcPct val="85000"/>
                </a:lnSpc>
              </a:pPr>
              <a:r>
                <a:rPr lang="en-US" sz="1600">
                  <a:solidFill>
                    <a:srgbClr val="000000"/>
                  </a:solidFill>
                  <a:latin typeface="Times New Roman" pitchFamily="1" charset="0"/>
                </a:rPr>
                <a:t>The problem arises from the fact that both </a:t>
              </a:r>
              <a:r>
                <a:rPr lang="en-US" sz="1400" b="1">
                  <a:solidFill>
                    <a:srgbClr val="000000"/>
                  </a:solidFill>
                  <a:latin typeface="Courier New" pitchFamily="1" charset="0"/>
                </a:rPr>
                <a:t>9</a:t>
              </a:r>
              <a:r>
                <a:rPr lang="en-US" sz="1600">
                  <a:solidFill>
                    <a:srgbClr val="000000"/>
                  </a:solidFill>
                  <a:latin typeface="Times New Roman" pitchFamily="1" charset="0"/>
                </a:rPr>
                <a:t> and </a:t>
              </a:r>
              <a:r>
                <a:rPr lang="en-US" sz="1400" b="1">
                  <a:solidFill>
                    <a:srgbClr val="000000"/>
                  </a:solidFill>
                  <a:latin typeface="Courier New" pitchFamily="1" charset="0"/>
                </a:rPr>
                <a:t>5</a:t>
              </a:r>
              <a:r>
                <a:rPr lang="en-US" sz="1600">
                  <a:solidFill>
                    <a:srgbClr val="000000"/>
                  </a:solidFill>
                  <a:latin typeface="Times New Roman" pitchFamily="1" charset="0"/>
                </a:rPr>
                <a:t> are of type </a:t>
              </a:r>
              <a:r>
                <a:rPr lang="en-US" sz="1400" b="1">
                  <a:solidFill>
                    <a:srgbClr val="000000"/>
                  </a:solidFill>
                  <a:latin typeface="Courier New" pitchFamily="1" charset="0"/>
                </a:rPr>
                <a:t>int</a:t>
              </a:r>
              <a:r>
                <a:rPr lang="en-US" sz="1600">
                  <a:solidFill>
                    <a:srgbClr val="000000"/>
                  </a:solidFill>
                  <a:latin typeface="Times New Roman" pitchFamily="1" charset="0"/>
                </a:rPr>
                <a:t>, which means that the result is also an </a:t>
              </a:r>
              <a:r>
                <a:rPr lang="en-US" sz="1400" b="1">
                  <a:solidFill>
                    <a:srgbClr val="000000"/>
                  </a:solidFill>
                  <a:latin typeface="Courier New" pitchFamily="1" charset="0"/>
                </a:rPr>
                <a:t>int</a:t>
              </a:r>
              <a:r>
                <a:rPr lang="en-US" sz="1600">
                  <a:solidFill>
                    <a:srgbClr val="000000"/>
                  </a:solidFill>
                  <a:latin typeface="Times New Roman" pitchFamily="1" charset="0"/>
                </a:rPr>
                <a:t>.</a:t>
              </a:r>
            </a:p>
          </p:txBody>
        </p:sp>
      </p:grpSp>
      <p:sp>
        <p:nvSpPr>
          <p:cNvPr id="505870" name="Text Box 14"/>
          <p:cNvSpPr txBox="1">
            <a:spLocks noChangeArrowheads="1"/>
          </p:cNvSpPr>
          <p:nvPr/>
        </p:nvSpPr>
        <p:spPr bwMode="auto">
          <a:xfrm>
            <a:off x="1058865" y="6007100"/>
            <a:ext cx="7178675" cy="405496"/>
          </a:xfrm>
          <a:prstGeom prst="rect">
            <a:avLst/>
          </a:prstGeom>
          <a:noFill/>
          <a:ln w="9525">
            <a:noFill/>
            <a:miter lim="800000"/>
            <a:headEnd/>
            <a:tailEnd/>
          </a:ln>
        </p:spPr>
        <p:txBody>
          <a:bodyPr>
            <a:prstTxWarp prst="textNoShape">
              <a:avLst/>
            </a:prstTxWarp>
            <a:spAutoFit/>
          </a:bodyPr>
          <a:lstStyle/>
          <a:p>
            <a:pPr algn="ctr">
              <a:lnSpc>
                <a:spcPct val="90000"/>
              </a:lnSpc>
            </a:pPr>
            <a:r>
              <a:rPr lang="en-US" sz="2200" b="1">
                <a:solidFill>
                  <a:srgbClr val="000000"/>
                </a:solidFill>
                <a:latin typeface="Courier New" pitchFamily="1" charset="0"/>
              </a:rPr>
              <a:t>9  /  5  *  c  +  32</a:t>
            </a:r>
          </a:p>
        </p:txBody>
      </p:sp>
      <p:grpSp>
        <p:nvGrpSpPr>
          <p:cNvPr id="4" name="Group 15"/>
          <p:cNvGrpSpPr>
            <a:grpSpLocks/>
          </p:cNvGrpSpPr>
          <p:nvPr/>
        </p:nvGrpSpPr>
        <p:grpSpPr bwMode="auto">
          <a:xfrm>
            <a:off x="3132140" y="3987800"/>
            <a:ext cx="3024187" cy="2032000"/>
            <a:chOff x="1973" y="2512"/>
            <a:chExt cx="1905" cy="1280"/>
          </a:xfrm>
        </p:grpSpPr>
        <p:grpSp>
          <p:nvGrpSpPr>
            <p:cNvPr id="5" name="Group 16"/>
            <p:cNvGrpSpPr>
              <a:grpSpLocks/>
            </p:cNvGrpSpPr>
            <p:nvPr/>
          </p:nvGrpSpPr>
          <p:grpSpPr bwMode="auto">
            <a:xfrm>
              <a:off x="1973" y="3304"/>
              <a:ext cx="531" cy="470"/>
              <a:chOff x="1973" y="3256"/>
              <a:chExt cx="531" cy="470"/>
            </a:xfrm>
          </p:grpSpPr>
          <p:sp>
            <p:nvSpPr>
              <p:cNvPr id="36887" name="Line 17"/>
              <p:cNvSpPr>
                <a:spLocks noChangeShapeType="1"/>
              </p:cNvSpPr>
              <p:nvPr/>
            </p:nvSpPr>
            <p:spPr bwMode="auto">
              <a:xfrm flipV="1">
                <a:off x="1973" y="3467"/>
                <a:ext cx="267" cy="259"/>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6888" name="Line 18"/>
              <p:cNvSpPr>
                <a:spLocks noChangeShapeType="1"/>
              </p:cNvSpPr>
              <p:nvPr/>
            </p:nvSpPr>
            <p:spPr bwMode="auto">
              <a:xfrm>
                <a:off x="2240" y="3464"/>
                <a:ext cx="0" cy="258"/>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6889" name="Line 19"/>
              <p:cNvSpPr>
                <a:spLocks noChangeShapeType="1"/>
              </p:cNvSpPr>
              <p:nvPr/>
            </p:nvSpPr>
            <p:spPr bwMode="auto">
              <a:xfrm flipH="1" flipV="1">
                <a:off x="2237" y="3464"/>
                <a:ext cx="267" cy="259"/>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6890" name="Text Box 20"/>
              <p:cNvSpPr txBox="1">
                <a:spLocks noChangeArrowheads="1"/>
              </p:cNvSpPr>
              <p:nvPr/>
            </p:nvSpPr>
            <p:spPr bwMode="auto">
              <a:xfrm>
                <a:off x="2096" y="3256"/>
                <a:ext cx="288" cy="255"/>
              </a:xfrm>
              <a:prstGeom prst="rect">
                <a:avLst/>
              </a:prstGeom>
              <a:noFill/>
              <a:ln w="9525">
                <a:noFill/>
                <a:miter lim="800000"/>
                <a:headEnd/>
                <a:tailEnd/>
              </a:ln>
            </p:spPr>
            <p:txBody>
              <a:bodyPr>
                <a:prstTxWarp prst="textNoShape">
                  <a:avLst/>
                </a:prstTxWarp>
                <a:spAutoFit/>
              </a:bodyPr>
              <a:lstStyle/>
              <a:p>
                <a:pPr algn="ctr">
                  <a:lnSpc>
                    <a:spcPct val="90000"/>
                  </a:lnSpc>
                </a:pPr>
                <a:r>
                  <a:rPr lang="en-US" sz="2200" b="1">
                    <a:solidFill>
                      <a:srgbClr val="000000"/>
                    </a:solidFill>
                    <a:latin typeface="Courier New" pitchFamily="1" charset="0"/>
                  </a:rPr>
                  <a:t>1</a:t>
                </a:r>
              </a:p>
            </p:txBody>
          </p:sp>
        </p:grpSp>
        <p:grpSp>
          <p:nvGrpSpPr>
            <p:cNvPr id="6" name="Group 21"/>
            <p:cNvGrpSpPr>
              <a:grpSpLocks/>
            </p:cNvGrpSpPr>
            <p:nvPr/>
          </p:nvGrpSpPr>
          <p:grpSpPr bwMode="auto">
            <a:xfrm>
              <a:off x="2304" y="2848"/>
              <a:ext cx="889" cy="944"/>
              <a:chOff x="2304" y="2928"/>
              <a:chExt cx="889" cy="944"/>
            </a:xfrm>
          </p:grpSpPr>
          <p:sp>
            <p:nvSpPr>
              <p:cNvPr id="36883" name="Line 22"/>
              <p:cNvSpPr>
                <a:spLocks noChangeShapeType="1"/>
              </p:cNvSpPr>
              <p:nvPr/>
            </p:nvSpPr>
            <p:spPr bwMode="auto">
              <a:xfrm flipV="1">
                <a:off x="2880" y="3152"/>
                <a:ext cx="0" cy="720"/>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6884" name="Line 23"/>
              <p:cNvSpPr>
                <a:spLocks noChangeShapeType="1"/>
              </p:cNvSpPr>
              <p:nvPr/>
            </p:nvSpPr>
            <p:spPr bwMode="auto">
              <a:xfrm flipH="1">
                <a:off x="2304" y="3152"/>
                <a:ext cx="576" cy="288"/>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6885" name="Line 24"/>
              <p:cNvSpPr>
                <a:spLocks noChangeShapeType="1"/>
              </p:cNvSpPr>
              <p:nvPr/>
            </p:nvSpPr>
            <p:spPr bwMode="auto">
              <a:xfrm>
                <a:off x="2880" y="3152"/>
                <a:ext cx="313" cy="705"/>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6886" name="Text Box 25"/>
              <p:cNvSpPr txBox="1">
                <a:spLocks noChangeArrowheads="1"/>
              </p:cNvSpPr>
              <p:nvPr/>
            </p:nvSpPr>
            <p:spPr bwMode="auto">
              <a:xfrm>
                <a:off x="2659" y="2928"/>
                <a:ext cx="442" cy="255"/>
              </a:xfrm>
              <a:prstGeom prst="rect">
                <a:avLst/>
              </a:prstGeom>
              <a:noFill/>
              <a:ln w="9525">
                <a:noFill/>
                <a:miter lim="800000"/>
                <a:headEnd/>
                <a:tailEnd/>
              </a:ln>
            </p:spPr>
            <p:txBody>
              <a:bodyPr>
                <a:prstTxWarp prst="textNoShape">
                  <a:avLst/>
                </a:prstTxWarp>
                <a:spAutoFit/>
              </a:bodyPr>
              <a:lstStyle/>
              <a:p>
                <a:pPr algn="ctr">
                  <a:lnSpc>
                    <a:spcPct val="90000"/>
                  </a:lnSpc>
                </a:pPr>
                <a:r>
                  <a:rPr lang="en-US" sz="2200" b="1">
                    <a:solidFill>
                      <a:srgbClr val="000000"/>
                    </a:solidFill>
                    <a:latin typeface="Courier New" pitchFamily="1" charset="0"/>
                  </a:rPr>
                  <a:t>100</a:t>
                </a:r>
              </a:p>
            </p:txBody>
          </p:sp>
        </p:grpSp>
        <p:grpSp>
          <p:nvGrpSpPr>
            <p:cNvPr id="7" name="Group 26"/>
            <p:cNvGrpSpPr>
              <a:grpSpLocks/>
            </p:cNvGrpSpPr>
            <p:nvPr/>
          </p:nvGrpSpPr>
          <p:grpSpPr bwMode="auto">
            <a:xfrm>
              <a:off x="3055" y="2512"/>
              <a:ext cx="823" cy="1272"/>
              <a:chOff x="3055" y="2592"/>
              <a:chExt cx="823" cy="1272"/>
            </a:xfrm>
          </p:grpSpPr>
          <p:sp>
            <p:nvSpPr>
              <p:cNvPr id="36879" name="Line 27"/>
              <p:cNvSpPr>
                <a:spLocks noChangeShapeType="1"/>
              </p:cNvSpPr>
              <p:nvPr/>
            </p:nvSpPr>
            <p:spPr bwMode="auto">
              <a:xfrm flipV="1">
                <a:off x="3504" y="2800"/>
                <a:ext cx="0" cy="1064"/>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6880" name="Line 28"/>
              <p:cNvSpPr>
                <a:spLocks noChangeShapeType="1"/>
              </p:cNvSpPr>
              <p:nvPr/>
            </p:nvSpPr>
            <p:spPr bwMode="auto">
              <a:xfrm>
                <a:off x="3505" y="2797"/>
                <a:ext cx="373" cy="1051"/>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6881" name="Line 29"/>
              <p:cNvSpPr>
                <a:spLocks noChangeShapeType="1"/>
              </p:cNvSpPr>
              <p:nvPr/>
            </p:nvSpPr>
            <p:spPr bwMode="auto">
              <a:xfrm flipH="1">
                <a:off x="3055" y="2797"/>
                <a:ext cx="450" cy="160"/>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6882" name="Text Box 30"/>
              <p:cNvSpPr txBox="1">
                <a:spLocks noChangeArrowheads="1"/>
              </p:cNvSpPr>
              <p:nvPr/>
            </p:nvSpPr>
            <p:spPr bwMode="auto">
              <a:xfrm>
                <a:off x="3288" y="2592"/>
                <a:ext cx="442" cy="255"/>
              </a:xfrm>
              <a:prstGeom prst="rect">
                <a:avLst/>
              </a:prstGeom>
              <a:noFill/>
              <a:ln w="9525">
                <a:noFill/>
                <a:miter lim="800000"/>
                <a:headEnd/>
                <a:tailEnd/>
              </a:ln>
            </p:spPr>
            <p:txBody>
              <a:bodyPr>
                <a:prstTxWarp prst="textNoShape">
                  <a:avLst/>
                </a:prstTxWarp>
                <a:spAutoFit/>
              </a:bodyPr>
              <a:lstStyle/>
              <a:p>
                <a:pPr algn="ctr">
                  <a:lnSpc>
                    <a:spcPct val="90000"/>
                  </a:lnSpc>
                </a:pPr>
                <a:r>
                  <a:rPr lang="en-US" sz="2200" b="1">
                    <a:solidFill>
                      <a:srgbClr val="000000"/>
                    </a:solidFill>
                    <a:latin typeface="Courier New" pitchFamily="1" charset="0"/>
                  </a:rPr>
                  <a:t>132</a:t>
                </a:r>
              </a:p>
            </p:txBody>
          </p:sp>
        </p:grpSp>
      </p:grpSp>
      <p:pic>
        <p:nvPicPr>
          <p:cNvPr id="32" name="Picture 31" descr="BlueBugTrans.png"/>
          <p:cNvPicPr>
            <a:picLocks noChangeAspect="1"/>
          </p:cNvPicPr>
          <p:nvPr/>
        </p:nvPicPr>
        <p:blipFill>
          <a:blip r:embed="rId3"/>
          <a:stretch>
            <a:fillRect/>
          </a:stretch>
        </p:blipFill>
        <p:spPr>
          <a:xfrm>
            <a:off x="6019802" y="2158443"/>
            <a:ext cx="874543" cy="94691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grpId="0" nodeType="clickEffect">
                                  <p:stCondLst>
                                    <p:cond delay="0"/>
                                  </p:stCondLst>
                                  <p:childTnLst>
                                    <p:anim calcmode="lin" valueType="num">
                                      <p:cBhvr additive="base">
                                        <p:cTn id="6" dur="1000"/>
                                        <p:tgtEl>
                                          <p:spTgt spid="505858"/>
                                        </p:tgtEl>
                                        <p:attrNameLst>
                                          <p:attrName>ppt_x</p:attrName>
                                        </p:attrNameLst>
                                      </p:cBhvr>
                                      <p:tavLst>
                                        <p:tav tm="0">
                                          <p:val>
                                            <p:strVal val="ppt_x"/>
                                          </p:val>
                                        </p:tav>
                                        <p:tav tm="100000">
                                          <p:val>
                                            <p:strVal val="ppt_x"/>
                                          </p:val>
                                        </p:tav>
                                      </p:tavLst>
                                    </p:anim>
                                    <p:anim calcmode="lin" valueType="num">
                                      <p:cBhvr additive="base">
                                        <p:cTn id="7" dur="1000"/>
                                        <p:tgtEl>
                                          <p:spTgt spid="505858"/>
                                        </p:tgtEl>
                                        <p:attrNameLst>
                                          <p:attrName>ppt_y</p:attrName>
                                        </p:attrNameLst>
                                      </p:cBhvr>
                                      <p:tavLst>
                                        <p:tav tm="0">
                                          <p:val>
                                            <p:strVal val="ppt_y"/>
                                          </p:val>
                                        </p:tav>
                                        <p:tav tm="100000">
                                          <p:val>
                                            <p:strVal val="1+ppt_h/2"/>
                                          </p:val>
                                        </p:tav>
                                      </p:tavLst>
                                    </p:anim>
                                    <p:set>
                                      <p:cBhvr>
                                        <p:cTn id="8" dur="1" fill="hold">
                                          <p:stCondLst>
                                            <p:cond delay="999"/>
                                          </p:stCondLst>
                                        </p:cTn>
                                        <p:tgtEl>
                                          <p:spTgt spid="505858"/>
                                        </p:tgtEl>
                                        <p:attrNameLst>
                                          <p:attrName>style.visibility</p:attrName>
                                        </p:attrNameLst>
                                      </p:cBhvr>
                                      <p:to>
                                        <p:strVal val="hidden"/>
                                      </p:to>
                                    </p:set>
                                  </p:childTnLst>
                                </p:cTn>
                              </p:par>
                              <p:par>
                                <p:cTn id="9" presetID="1" presetClass="entr" presetSubtype="0" fill="hold" nodeType="withEffect">
                                  <p:stCondLst>
                                    <p:cond delay="50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grpId="0" nodeType="withEffect">
                                  <p:stCondLst>
                                    <p:cond delay="200"/>
                                  </p:stCondLst>
                                  <p:childTnLst>
                                    <p:set>
                                      <p:cBhvr>
                                        <p:cTn id="12" dur="1" fill="hold">
                                          <p:stCondLst>
                                            <p:cond delay="499"/>
                                          </p:stCondLst>
                                        </p:cTn>
                                        <p:tgtEl>
                                          <p:spTgt spid="505870">
                                            <p:txEl>
                                              <p:pRg st="0" end="0"/>
                                            </p:txEl>
                                          </p:spTgt>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nodeType="afterEffect">
                                  <p:stCondLst>
                                    <p:cond delay="0"/>
                                  </p:stCondLst>
                                  <p:childTnLst>
                                    <p:set>
                                      <p:cBhvr>
                                        <p:cTn id="15" dur="1" fill="hold">
                                          <p:stCondLst>
                                            <p:cond delay="499"/>
                                          </p:stCondLst>
                                        </p:cTn>
                                        <p:tgtEl>
                                          <p:spTgt spid="4"/>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32"/>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499"/>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5858" grpId="0"/>
      <p:bldP spid="505870" grpId="0" build="p" autoUpdateAnimBg="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5800" y="1295400"/>
            <a:ext cx="7772400" cy="5029200"/>
          </a:xfrm>
        </p:spPr>
        <p:txBody>
          <a:bodyPr/>
          <a:lstStyle/>
          <a:p>
            <a:pPr>
              <a:lnSpc>
                <a:spcPct val="90000"/>
              </a:lnSpc>
              <a:spcBef>
                <a:spcPts val="0"/>
              </a:spcBef>
              <a:spcAft>
                <a:spcPts val="1200"/>
              </a:spcAft>
            </a:pPr>
            <a:r>
              <a:rPr lang="en-US" altLang="zh-CN" sz="2400" dirty="0"/>
              <a:t>The C++ programming language was developed by Bjarne </a:t>
            </a:r>
            <a:r>
              <a:rPr lang="en-US" altLang="zh-CN" sz="2400" dirty="0" err="1"/>
              <a:t>Stroustrup</a:t>
            </a:r>
            <a:r>
              <a:rPr lang="en-US" altLang="zh-CN" sz="2400" dirty="0"/>
              <a:t> at Bell Labs since 1979, as an extension of the C language as he wanted an efficient and flexible language similar to C, which also provided high-level features for program organization.</a:t>
            </a:r>
          </a:p>
          <a:p>
            <a:pPr>
              <a:lnSpc>
                <a:spcPct val="90000"/>
              </a:lnSpc>
              <a:spcBef>
                <a:spcPts val="0"/>
              </a:spcBef>
              <a:spcAft>
                <a:spcPts val="1200"/>
              </a:spcAft>
            </a:pPr>
            <a:r>
              <a:rPr lang="en-US" altLang="zh-CN" sz="2400" dirty="0"/>
              <a:t>C++ was initially standardized in 1998 by the International Organization for Standardization (ISO) as C++98, which was then amended by the C++03, C++11 and C++14 standards.</a:t>
            </a:r>
          </a:p>
          <a:p>
            <a:pPr>
              <a:lnSpc>
                <a:spcPct val="90000"/>
              </a:lnSpc>
              <a:spcBef>
                <a:spcPts val="0"/>
              </a:spcBef>
              <a:spcAft>
                <a:spcPts val="1200"/>
              </a:spcAft>
            </a:pPr>
            <a:r>
              <a:rPr lang="en-US" altLang="zh-CN" sz="2400" dirty="0"/>
              <a:t>The current C++17 standard supersedes these with new features and an enlarged standard library.</a:t>
            </a:r>
          </a:p>
          <a:p>
            <a:pPr>
              <a:lnSpc>
                <a:spcPct val="90000"/>
              </a:lnSpc>
              <a:spcBef>
                <a:spcPts val="0"/>
              </a:spcBef>
              <a:spcAft>
                <a:spcPts val="1200"/>
              </a:spcAft>
            </a:pPr>
            <a:r>
              <a:rPr lang="en-US" altLang="zh-CN" sz="2400" dirty="0"/>
              <a:t>C++20 is the next planned standard thereafter, keeping with the current streak of a new version every three years. </a:t>
            </a:r>
          </a:p>
        </p:txBody>
      </p:sp>
      <p:sp>
        <p:nvSpPr>
          <p:cNvPr id="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C++ Versions</a:t>
            </a:r>
            <a:endParaRPr lang="en-US" sz="4000" dirty="0">
              <a:solidFill>
                <a:schemeClr val="tx1"/>
              </a:solidFill>
            </a:endParaRPr>
          </a:p>
        </p:txBody>
      </p:sp>
    </p:spTree>
    <p:extLst>
      <p:ext uri="{BB962C8B-B14F-4D97-AF65-F5344CB8AC3E}">
        <p14:creationId xmlns:p14="http://schemas.microsoft.com/office/powerpoint/2010/main" val="558963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a:xfrm>
            <a:off x="0" y="76200"/>
            <a:ext cx="9144000" cy="1143000"/>
          </a:xfrm>
          <a:noFill/>
        </p:spPr>
        <p:txBody>
          <a:bodyPr/>
          <a:lstStyle/>
          <a:p>
            <a:r>
              <a:rPr lang="en-US" sz="4000" dirty="0">
                <a:solidFill>
                  <a:srgbClr val="FF0000"/>
                </a:solidFill>
              </a:rPr>
              <a:t>The Pitfalls of Integer Division</a:t>
            </a:r>
            <a:endParaRPr lang="en-US" dirty="0">
              <a:solidFill>
                <a:schemeClr val="tx1"/>
              </a:solidFill>
            </a:endParaRPr>
          </a:p>
        </p:txBody>
      </p:sp>
      <p:sp>
        <p:nvSpPr>
          <p:cNvPr id="38935" name="Text Box 5"/>
          <p:cNvSpPr txBox="1">
            <a:spLocks noChangeArrowheads="1"/>
          </p:cNvSpPr>
          <p:nvPr/>
        </p:nvSpPr>
        <p:spPr bwMode="auto">
          <a:xfrm>
            <a:off x="457200" y="1189038"/>
            <a:ext cx="8229600" cy="757238"/>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You can fix this problem by converting the fraction to a </a:t>
            </a:r>
            <a:r>
              <a:rPr lang="en-US" sz="2000" b="1" dirty="0">
                <a:solidFill>
                  <a:srgbClr val="000000"/>
                </a:solidFill>
                <a:latin typeface="Courier New" pitchFamily="1" charset="0"/>
              </a:rPr>
              <a:t>double</a:t>
            </a:r>
            <a:r>
              <a:rPr lang="en-US" dirty="0">
                <a:solidFill>
                  <a:srgbClr val="000000"/>
                </a:solidFill>
                <a:latin typeface="Times New Roman" pitchFamily="1" charset="0"/>
              </a:rPr>
              <a:t>, either by inserting decimal points or by using a type cast:</a:t>
            </a:r>
          </a:p>
        </p:txBody>
      </p:sp>
      <p:sp>
        <p:nvSpPr>
          <p:cNvPr id="38936" name="Text Box 6"/>
          <p:cNvSpPr txBox="1">
            <a:spLocks noChangeArrowheads="1"/>
          </p:cNvSpPr>
          <p:nvPr/>
        </p:nvSpPr>
        <p:spPr bwMode="auto">
          <a:xfrm>
            <a:off x="1143000" y="2149477"/>
            <a:ext cx="5715000" cy="650875"/>
          </a:xfrm>
          <a:prstGeom prst="rect">
            <a:avLst/>
          </a:prstGeom>
          <a:solidFill>
            <a:schemeClr val="bg1"/>
          </a:solidFill>
          <a:ln w="9525">
            <a:solidFill>
              <a:schemeClr val="tx1"/>
            </a:solidFill>
            <a:miter lim="800000"/>
            <a:headEnd/>
            <a:tailEnd/>
          </a:ln>
        </p:spPr>
        <p:txBody>
          <a:bodyPr wrap="square">
            <a:prstTxWarp prst="textNoShape">
              <a:avLst/>
            </a:prstTxWarp>
            <a:spAutoFit/>
          </a:bodyPr>
          <a:lstStyle/>
          <a:p>
            <a:pPr algn="just">
              <a:lnSpc>
                <a:spcPct val="90000"/>
              </a:lnSpc>
            </a:pPr>
            <a:r>
              <a:rPr lang="en-US" sz="2000" b="1" dirty="0">
                <a:solidFill>
                  <a:srgbClr val="000000"/>
                </a:solidFill>
                <a:latin typeface="Courier New" pitchFamily="1" charset="0"/>
              </a:rPr>
              <a:t>double </a:t>
            </a:r>
            <a:r>
              <a:rPr lang="en-US" sz="2000" b="1" dirty="0" err="1">
                <a:solidFill>
                  <a:srgbClr val="000000"/>
                </a:solidFill>
                <a:latin typeface="Courier New" pitchFamily="1" charset="0"/>
              </a:rPr>
              <a:t>c</a:t>
            </a:r>
            <a:r>
              <a:rPr lang="en-US" sz="2000" b="1" dirty="0">
                <a:solidFill>
                  <a:srgbClr val="000000"/>
                </a:solidFill>
                <a:latin typeface="Courier New" pitchFamily="1" charset="0"/>
              </a:rPr>
              <a:t> = 100;</a:t>
            </a:r>
          </a:p>
          <a:p>
            <a:pPr algn="just">
              <a:lnSpc>
                <a:spcPct val="90000"/>
              </a:lnSpc>
            </a:pPr>
            <a:r>
              <a:rPr lang="en-US" sz="2000" b="1" dirty="0">
                <a:solidFill>
                  <a:srgbClr val="000000"/>
                </a:solidFill>
                <a:latin typeface="Courier New" pitchFamily="1" charset="0"/>
              </a:rPr>
              <a:t>double </a:t>
            </a:r>
            <a:r>
              <a:rPr lang="en-US" sz="2000" b="1" dirty="0" err="1">
                <a:solidFill>
                  <a:srgbClr val="000000"/>
                </a:solidFill>
                <a:latin typeface="Courier New" pitchFamily="1" charset="0"/>
              </a:rPr>
              <a:t>f</a:t>
            </a:r>
            <a:r>
              <a:rPr lang="en-US" sz="2000" b="1" dirty="0">
                <a:solidFill>
                  <a:srgbClr val="000000"/>
                </a:solidFill>
                <a:latin typeface="Courier New" pitchFamily="1" charset="0"/>
              </a:rPr>
              <a:t> = double(9) / 5 * </a:t>
            </a:r>
            <a:r>
              <a:rPr lang="en-US" sz="2000" b="1" dirty="0" err="1">
                <a:solidFill>
                  <a:srgbClr val="000000"/>
                </a:solidFill>
                <a:latin typeface="Courier New" pitchFamily="1" charset="0"/>
              </a:rPr>
              <a:t>c</a:t>
            </a:r>
            <a:r>
              <a:rPr lang="en-US" sz="2000" b="1" dirty="0">
                <a:solidFill>
                  <a:srgbClr val="000000"/>
                </a:solidFill>
                <a:latin typeface="Courier New" pitchFamily="1" charset="0"/>
              </a:rPr>
              <a:t> + 32;</a:t>
            </a:r>
          </a:p>
        </p:txBody>
      </p:sp>
      <p:grpSp>
        <p:nvGrpSpPr>
          <p:cNvPr id="3" name="Group 7"/>
          <p:cNvGrpSpPr>
            <a:grpSpLocks/>
          </p:cNvGrpSpPr>
          <p:nvPr/>
        </p:nvGrpSpPr>
        <p:grpSpPr bwMode="auto">
          <a:xfrm>
            <a:off x="457200" y="3048002"/>
            <a:ext cx="8229600" cy="3540125"/>
            <a:chOff x="288" y="1920"/>
            <a:chExt cx="5184" cy="2230"/>
          </a:xfrm>
        </p:grpSpPr>
        <p:sp>
          <p:nvSpPr>
            <p:cNvPr id="38917" name="Text Box 8"/>
            <p:cNvSpPr txBox="1">
              <a:spLocks noChangeArrowheads="1"/>
            </p:cNvSpPr>
            <p:nvPr/>
          </p:nvSpPr>
          <p:spPr bwMode="auto">
            <a:xfrm>
              <a:off x="288" y="1920"/>
              <a:ext cx="5184" cy="265"/>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The computation now looks like this:</a:t>
              </a:r>
            </a:p>
          </p:txBody>
        </p:sp>
        <p:sp>
          <p:nvSpPr>
            <p:cNvPr id="38918" name="Line 9"/>
            <p:cNvSpPr>
              <a:spLocks noChangeShapeType="1"/>
            </p:cNvSpPr>
            <p:nvPr/>
          </p:nvSpPr>
          <p:spPr bwMode="auto">
            <a:xfrm flipV="1">
              <a:off x="2141" y="3211"/>
              <a:ext cx="445" cy="209"/>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19" name="Line 10"/>
            <p:cNvSpPr>
              <a:spLocks noChangeShapeType="1"/>
            </p:cNvSpPr>
            <p:nvPr/>
          </p:nvSpPr>
          <p:spPr bwMode="auto">
            <a:xfrm>
              <a:off x="2586" y="3208"/>
              <a:ext cx="7" cy="692"/>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20" name="Line 11"/>
            <p:cNvSpPr>
              <a:spLocks noChangeShapeType="1"/>
            </p:cNvSpPr>
            <p:nvPr/>
          </p:nvSpPr>
          <p:spPr bwMode="auto">
            <a:xfrm flipH="1" flipV="1">
              <a:off x="2583" y="3208"/>
              <a:ext cx="290" cy="686"/>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21" name="Text Box 12"/>
            <p:cNvSpPr txBox="1">
              <a:spLocks noChangeArrowheads="1"/>
            </p:cNvSpPr>
            <p:nvPr/>
          </p:nvSpPr>
          <p:spPr bwMode="auto">
            <a:xfrm>
              <a:off x="2296" y="3000"/>
              <a:ext cx="576" cy="255"/>
            </a:xfrm>
            <a:prstGeom prst="rect">
              <a:avLst/>
            </a:prstGeom>
            <a:noFill/>
            <a:ln w="9525">
              <a:noFill/>
              <a:miter lim="800000"/>
              <a:headEnd/>
              <a:tailEnd/>
            </a:ln>
          </p:spPr>
          <p:txBody>
            <a:bodyPr>
              <a:prstTxWarp prst="textNoShape">
                <a:avLst/>
              </a:prstTxWarp>
              <a:spAutoFit/>
            </a:bodyPr>
            <a:lstStyle/>
            <a:p>
              <a:pPr algn="ctr">
                <a:lnSpc>
                  <a:spcPct val="90000"/>
                </a:lnSpc>
              </a:pPr>
              <a:r>
                <a:rPr lang="en-US" sz="2200" b="1">
                  <a:solidFill>
                    <a:srgbClr val="000000"/>
                  </a:solidFill>
                  <a:latin typeface="Courier New" pitchFamily="1" charset="0"/>
                </a:rPr>
                <a:t>1.8</a:t>
              </a:r>
            </a:p>
          </p:txBody>
        </p:sp>
        <p:sp>
          <p:nvSpPr>
            <p:cNvPr id="38922" name="Line 13"/>
            <p:cNvSpPr>
              <a:spLocks noChangeShapeType="1"/>
            </p:cNvSpPr>
            <p:nvPr/>
          </p:nvSpPr>
          <p:spPr bwMode="auto">
            <a:xfrm flipV="1">
              <a:off x="3225" y="2768"/>
              <a:ext cx="1" cy="1140"/>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23" name="Line 14"/>
            <p:cNvSpPr>
              <a:spLocks noChangeShapeType="1"/>
            </p:cNvSpPr>
            <p:nvPr/>
          </p:nvSpPr>
          <p:spPr bwMode="auto">
            <a:xfrm flipH="1">
              <a:off x="2768" y="2768"/>
              <a:ext cx="458" cy="256"/>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24" name="Line 15"/>
            <p:cNvSpPr>
              <a:spLocks noChangeShapeType="1"/>
            </p:cNvSpPr>
            <p:nvPr/>
          </p:nvSpPr>
          <p:spPr bwMode="auto">
            <a:xfrm>
              <a:off x="3226" y="2768"/>
              <a:ext cx="291" cy="1162"/>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25" name="Text Box 16"/>
            <p:cNvSpPr txBox="1">
              <a:spLocks noChangeArrowheads="1"/>
            </p:cNvSpPr>
            <p:nvPr/>
          </p:nvSpPr>
          <p:spPr bwMode="auto">
            <a:xfrm>
              <a:off x="2880" y="2544"/>
              <a:ext cx="672" cy="255"/>
            </a:xfrm>
            <a:prstGeom prst="rect">
              <a:avLst/>
            </a:prstGeom>
            <a:noFill/>
            <a:ln w="9525">
              <a:noFill/>
              <a:miter lim="800000"/>
              <a:headEnd/>
              <a:tailEnd/>
            </a:ln>
          </p:spPr>
          <p:txBody>
            <a:bodyPr>
              <a:prstTxWarp prst="textNoShape">
                <a:avLst/>
              </a:prstTxWarp>
              <a:spAutoFit/>
            </a:bodyPr>
            <a:lstStyle/>
            <a:p>
              <a:pPr algn="ctr">
                <a:lnSpc>
                  <a:spcPct val="90000"/>
                </a:lnSpc>
              </a:pPr>
              <a:r>
                <a:rPr lang="en-US" sz="2200" b="1">
                  <a:solidFill>
                    <a:srgbClr val="000000"/>
                  </a:solidFill>
                  <a:latin typeface="Courier New" pitchFamily="1" charset="0"/>
                </a:rPr>
                <a:t>180.0</a:t>
              </a:r>
            </a:p>
          </p:txBody>
        </p:sp>
        <p:sp>
          <p:nvSpPr>
            <p:cNvPr id="38926" name="Line 17"/>
            <p:cNvSpPr>
              <a:spLocks noChangeShapeType="1"/>
            </p:cNvSpPr>
            <p:nvPr/>
          </p:nvSpPr>
          <p:spPr bwMode="auto">
            <a:xfrm flipV="1">
              <a:off x="3850" y="2416"/>
              <a:ext cx="0" cy="1506"/>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27" name="Line 18"/>
            <p:cNvSpPr>
              <a:spLocks noChangeShapeType="1"/>
            </p:cNvSpPr>
            <p:nvPr/>
          </p:nvSpPr>
          <p:spPr bwMode="auto">
            <a:xfrm>
              <a:off x="3851" y="2413"/>
              <a:ext cx="365" cy="1508"/>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28" name="Line 19"/>
            <p:cNvSpPr>
              <a:spLocks noChangeShapeType="1"/>
            </p:cNvSpPr>
            <p:nvPr/>
          </p:nvSpPr>
          <p:spPr bwMode="auto">
            <a:xfrm flipH="1">
              <a:off x="3467" y="2413"/>
              <a:ext cx="384" cy="176"/>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29" name="Text Box 20"/>
            <p:cNvSpPr txBox="1">
              <a:spLocks noChangeArrowheads="1"/>
            </p:cNvSpPr>
            <p:nvPr/>
          </p:nvSpPr>
          <p:spPr bwMode="auto">
            <a:xfrm>
              <a:off x="3488" y="2192"/>
              <a:ext cx="720" cy="255"/>
            </a:xfrm>
            <a:prstGeom prst="rect">
              <a:avLst/>
            </a:prstGeom>
            <a:noFill/>
            <a:ln w="9525">
              <a:noFill/>
              <a:miter lim="800000"/>
              <a:headEnd/>
              <a:tailEnd/>
            </a:ln>
          </p:spPr>
          <p:txBody>
            <a:bodyPr>
              <a:prstTxWarp prst="textNoShape">
                <a:avLst/>
              </a:prstTxWarp>
              <a:spAutoFit/>
            </a:bodyPr>
            <a:lstStyle/>
            <a:p>
              <a:pPr algn="ctr">
                <a:lnSpc>
                  <a:spcPct val="90000"/>
                </a:lnSpc>
              </a:pPr>
              <a:r>
                <a:rPr lang="en-US" sz="2200" b="1">
                  <a:solidFill>
                    <a:srgbClr val="000000"/>
                  </a:solidFill>
                  <a:latin typeface="Courier New" pitchFamily="1" charset="0"/>
                </a:rPr>
                <a:t>212.0</a:t>
              </a:r>
            </a:p>
          </p:txBody>
        </p:sp>
        <p:sp>
          <p:nvSpPr>
            <p:cNvPr id="38930" name="Text Box 21"/>
            <p:cNvSpPr txBox="1">
              <a:spLocks noChangeArrowheads="1"/>
            </p:cNvSpPr>
            <p:nvPr/>
          </p:nvSpPr>
          <p:spPr bwMode="auto">
            <a:xfrm>
              <a:off x="576" y="3896"/>
              <a:ext cx="4562" cy="254"/>
            </a:xfrm>
            <a:prstGeom prst="rect">
              <a:avLst/>
            </a:prstGeom>
            <a:noFill/>
            <a:ln w="9525">
              <a:noFill/>
              <a:miter lim="800000"/>
              <a:headEnd/>
              <a:tailEnd/>
            </a:ln>
          </p:spPr>
          <p:txBody>
            <a:bodyPr wrap="square">
              <a:prstTxWarp prst="textNoShape">
                <a:avLst/>
              </a:prstTxWarp>
              <a:spAutoFit/>
            </a:bodyPr>
            <a:lstStyle/>
            <a:p>
              <a:pPr algn="ctr">
                <a:lnSpc>
                  <a:spcPct val="90000"/>
                </a:lnSpc>
              </a:pPr>
              <a:r>
                <a:rPr lang="en-US" sz="2200" b="1" dirty="0">
                  <a:solidFill>
                    <a:srgbClr val="000000"/>
                  </a:solidFill>
                  <a:latin typeface="Courier New" pitchFamily="1" charset="0"/>
                </a:rPr>
                <a:t>double(9)  /  5  *  </a:t>
              </a:r>
              <a:r>
                <a:rPr lang="en-US" sz="2200" b="1" dirty="0" err="1">
                  <a:solidFill>
                    <a:srgbClr val="000000"/>
                  </a:solidFill>
                  <a:latin typeface="Courier New" pitchFamily="1" charset="0"/>
                </a:rPr>
                <a:t>c</a:t>
              </a:r>
              <a:r>
                <a:rPr lang="en-US" sz="2200" b="1" dirty="0">
                  <a:solidFill>
                    <a:srgbClr val="000000"/>
                  </a:solidFill>
                  <a:latin typeface="Courier New" pitchFamily="1" charset="0"/>
                </a:rPr>
                <a:t>  +  32</a:t>
              </a:r>
            </a:p>
          </p:txBody>
        </p:sp>
        <p:sp>
          <p:nvSpPr>
            <p:cNvPr id="38931" name="Line 22"/>
            <p:cNvSpPr>
              <a:spLocks noChangeShapeType="1"/>
            </p:cNvSpPr>
            <p:nvPr/>
          </p:nvSpPr>
          <p:spPr bwMode="auto">
            <a:xfrm flipV="1">
              <a:off x="1678" y="3616"/>
              <a:ext cx="288" cy="288"/>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32" name="Line 23"/>
            <p:cNvSpPr>
              <a:spLocks noChangeShapeType="1"/>
            </p:cNvSpPr>
            <p:nvPr/>
          </p:nvSpPr>
          <p:spPr bwMode="auto">
            <a:xfrm>
              <a:off x="1966" y="3616"/>
              <a:ext cx="194" cy="320"/>
            </a:xfrm>
            <a:prstGeom prst="line">
              <a:avLst/>
            </a:prstGeom>
            <a:noFill/>
            <a:ln w="9525">
              <a:solidFill>
                <a:schemeClr val="tx1"/>
              </a:solidFill>
              <a:round/>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8933" name="Text Box 24"/>
            <p:cNvSpPr txBox="1">
              <a:spLocks noChangeArrowheads="1"/>
            </p:cNvSpPr>
            <p:nvPr/>
          </p:nvSpPr>
          <p:spPr bwMode="auto">
            <a:xfrm>
              <a:off x="1688" y="3408"/>
              <a:ext cx="576" cy="255"/>
            </a:xfrm>
            <a:prstGeom prst="rect">
              <a:avLst/>
            </a:prstGeom>
            <a:noFill/>
            <a:ln w="9525">
              <a:noFill/>
              <a:miter lim="800000"/>
              <a:headEnd/>
              <a:tailEnd/>
            </a:ln>
          </p:spPr>
          <p:txBody>
            <a:bodyPr>
              <a:prstTxWarp prst="textNoShape">
                <a:avLst/>
              </a:prstTxWarp>
              <a:spAutoFit/>
            </a:bodyPr>
            <a:lstStyle/>
            <a:p>
              <a:pPr algn="ctr">
                <a:lnSpc>
                  <a:spcPct val="90000"/>
                </a:lnSpc>
              </a:pPr>
              <a:r>
                <a:rPr lang="en-US" sz="2200" b="1">
                  <a:solidFill>
                    <a:srgbClr val="000000"/>
                  </a:solidFill>
                  <a:latin typeface="Courier New" pitchFamily="1" charset="0"/>
                </a:rPr>
                <a:t>9.0</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a:xfrm>
            <a:off x="0" y="76200"/>
            <a:ext cx="9144000" cy="1143000"/>
          </a:xfrm>
          <a:noFill/>
        </p:spPr>
        <p:txBody>
          <a:bodyPr/>
          <a:lstStyle/>
          <a:p>
            <a:r>
              <a:rPr lang="en-US" sz="4000" dirty="0">
                <a:solidFill>
                  <a:srgbClr val="FF0000"/>
                </a:solidFill>
              </a:rPr>
              <a:t>The Remainder Operator</a:t>
            </a:r>
            <a:endParaRPr lang="en-US" dirty="0">
              <a:solidFill>
                <a:schemeClr val="tx1"/>
              </a:solidFill>
            </a:endParaRPr>
          </a:p>
        </p:txBody>
      </p:sp>
      <p:sp>
        <p:nvSpPr>
          <p:cNvPr id="509955" name="Rectangle 3"/>
          <p:cNvSpPr>
            <a:spLocks noChangeArrowheads="1"/>
          </p:cNvSpPr>
          <p:nvPr/>
        </p:nvSpPr>
        <p:spPr bwMode="auto">
          <a:xfrm>
            <a:off x="492125" y="3657600"/>
            <a:ext cx="8128000" cy="2209800"/>
          </a:xfrm>
          <a:prstGeom prst="rect">
            <a:avLst/>
          </a:prstGeom>
          <a:noFill/>
          <a:ln w="9525">
            <a:noFill/>
            <a:miter lim="800000"/>
            <a:headEnd/>
            <a:tailEnd/>
          </a:ln>
        </p:spPr>
        <p:txBody>
          <a:bodyPr>
            <a:prstTxWarp prst="textNoShape">
              <a:avLst/>
            </a:prstTxWarp>
          </a:bodyPr>
          <a:lstStyle/>
          <a:p>
            <a:pPr marL="342900" indent="-342900">
              <a:lnSpc>
                <a:spcPct val="85000"/>
              </a:lnSpc>
              <a:spcAft>
                <a:spcPts val="800"/>
              </a:spcAft>
              <a:buFontTx/>
              <a:buChar char="•"/>
            </a:pPr>
            <a:r>
              <a:rPr lang="en-US" dirty="0">
                <a:solidFill>
                  <a:srgbClr val="000000"/>
                </a:solidFill>
                <a:latin typeface="Times New Roman" pitchFamily="1" charset="0"/>
              </a:rPr>
              <a:t>The result of the </a:t>
            </a:r>
            <a:r>
              <a:rPr lang="en-US" sz="2200" b="1" dirty="0">
                <a:solidFill>
                  <a:srgbClr val="000000"/>
                </a:solidFill>
                <a:latin typeface="Courier New" pitchFamily="1" charset="0"/>
              </a:rPr>
              <a:t>%</a:t>
            </a:r>
            <a:r>
              <a:rPr lang="en-US" dirty="0">
                <a:solidFill>
                  <a:srgbClr val="000000"/>
                </a:solidFill>
                <a:latin typeface="Times New Roman" pitchFamily="1" charset="0"/>
              </a:rPr>
              <a:t> operator make intuitive sense only if both operands are positive.  The examples in the book do not depend on knowing </a:t>
            </a:r>
            <a:r>
              <a:rPr lang="en-US" dirty="0">
                <a:solidFill>
                  <a:srgbClr val="FF0000"/>
                </a:solidFill>
                <a:latin typeface="Times New Roman" pitchFamily="1" charset="0"/>
              </a:rPr>
              <a:t>how </a:t>
            </a:r>
            <a:r>
              <a:rPr lang="en-US" sz="2200" b="1" dirty="0">
                <a:solidFill>
                  <a:srgbClr val="FF0000"/>
                </a:solidFill>
                <a:latin typeface="Courier New" pitchFamily="1" charset="0"/>
              </a:rPr>
              <a:t>%</a:t>
            </a:r>
            <a:r>
              <a:rPr lang="en-US" dirty="0">
                <a:solidFill>
                  <a:srgbClr val="FF0000"/>
                </a:solidFill>
                <a:latin typeface="Times New Roman" pitchFamily="1" charset="0"/>
              </a:rPr>
              <a:t> works with negative numbers</a:t>
            </a:r>
            <a:r>
              <a:rPr lang="en-US" dirty="0">
                <a:solidFill>
                  <a:srgbClr val="000000"/>
                </a:solidFill>
                <a:latin typeface="Times New Roman" pitchFamily="1" charset="0"/>
              </a:rPr>
              <a:t>.</a:t>
            </a:r>
          </a:p>
          <a:p>
            <a:pPr marL="342900" indent="-342900">
              <a:lnSpc>
                <a:spcPct val="85000"/>
              </a:lnSpc>
              <a:spcAft>
                <a:spcPct val="25000"/>
              </a:spcAft>
              <a:buFontTx/>
              <a:buChar char="•"/>
            </a:pPr>
            <a:r>
              <a:rPr lang="en-US" dirty="0">
                <a:solidFill>
                  <a:srgbClr val="000000"/>
                </a:solidFill>
                <a:latin typeface="Times New Roman" pitchFamily="1" charset="0"/>
              </a:rPr>
              <a:t>The remainder operator turns out to be useful in a surprising number of programming applications and is well worth a bit of study.</a:t>
            </a:r>
          </a:p>
        </p:txBody>
      </p:sp>
      <p:grpSp>
        <p:nvGrpSpPr>
          <p:cNvPr id="2" name="Group 4"/>
          <p:cNvGrpSpPr>
            <a:grpSpLocks/>
          </p:cNvGrpSpPr>
          <p:nvPr/>
        </p:nvGrpSpPr>
        <p:grpSpPr bwMode="auto">
          <a:xfrm>
            <a:off x="482600" y="1155700"/>
            <a:ext cx="8128000" cy="2311400"/>
            <a:chOff x="304" y="728"/>
            <a:chExt cx="5120" cy="1456"/>
          </a:xfrm>
        </p:grpSpPr>
        <p:sp>
          <p:nvSpPr>
            <p:cNvPr id="40965" name="Rectangle 5"/>
            <p:cNvSpPr>
              <a:spLocks noChangeArrowheads="1"/>
            </p:cNvSpPr>
            <p:nvPr/>
          </p:nvSpPr>
          <p:spPr bwMode="auto">
            <a:xfrm>
              <a:off x="304" y="728"/>
              <a:ext cx="5120" cy="672"/>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dirty="0">
                  <a:solidFill>
                    <a:srgbClr val="000000"/>
                  </a:solidFill>
                  <a:latin typeface="Times New Roman" pitchFamily="1" charset="0"/>
                </a:rPr>
                <a:t>The only arithmetic operator that has no direct mathematical counterpart is </a:t>
              </a:r>
              <a:r>
                <a:rPr lang="en-US" sz="2000" b="1" dirty="0">
                  <a:solidFill>
                    <a:srgbClr val="000000"/>
                  </a:solidFill>
                  <a:latin typeface="Courier New" pitchFamily="1" charset="0"/>
                </a:rPr>
                <a:t>%</a:t>
              </a:r>
              <a:r>
                <a:rPr lang="en-US" dirty="0">
                  <a:solidFill>
                    <a:srgbClr val="000000"/>
                  </a:solidFill>
                  <a:latin typeface="Times New Roman" pitchFamily="1" charset="0"/>
                </a:rPr>
                <a:t>, which applies only to integer operands and computes the remainder when the first divided by the second:</a:t>
              </a:r>
            </a:p>
          </p:txBody>
        </p:sp>
        <p:sp>
          <p:nvSpPr>
            <p:cNvPr id="40966" name="Rectangle 6"/>
            <p:cNvSpPr>
              <a:spLocks noChangeArrowheads="1"/>
            </p:cNvSpPr>
            <p:nvPr/>
          </p:nvSpPr>
          <p:spPr bwMode="auto">
            <a:xfrm>
              <a:off x="1784" y="1438"/>
              <a:ext cx="840"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14 % 5</a:t>
              </a:r>
            </a:p>
          </p:txBody>
        </p:sp>
        <p:sp>
          <p:nvSpPr>
            <p:cNvPr id="40967" name="Text Box 7"/>
            <p:cNvSpPr txBox="1">
              <a:spLocks noChangeArrowheads="1"/>
            </p:cNvSpPr>
            <p:nvPr/>
          </p:nvSpPr>
          <p:spPr bwMode="auto">
            <a:xfrm>
              <a:off x="2616" y="1400"/>
              <a:ext cx="752" cy="288"/>
            </a:xfrm>
            <a:prstGeom prst="rect">
              <a:avLst/>
            </a:prstGeom>
            <a:noFill/>
            <a:ln w="9525">
              <a:noFill/>
              <a:miter lim="800000"/>
              <a:headEnd/>
              <a:tailEnd/>
            </a:ln>
          </p:spPr>
          <p:txBody>
            <a:bodyPr>
              <a:prstTxWarp prst="textNoShape">
                <a:avLst/>
              </a:prstTxWarp>
              <a:spAutoFit/>
            </a:bodyPr>
            <a:lstStyle/>
            <a:p>
              <a:pPr>
                <a:spcBef>
                  <a:spcPct val="50000"/>
                </a:spcBef>
              </a:pPr>
              <a:r>
                <a:rPr lang="en-US" i="1">
                  <a:solidFill>
                    <a:srgbClr val="000000"/>
                  </a:solidFill>
                  <a:latin typeface="Times New Roman" pitchFamily="1" charset="0"/>
                </a:rPr>
                <a:t>returns</a:t>
              </a:r>
            </a:p>
          </p:txBody>
        </p:sp>
        <p:sp>
          <p:nvSpPr>
            <p:cNvPr id="40968" name="Text Box 8"/>
            <p:cNvSpPr txBox="1">
              <a:spLocks noChangeArrowheads="1"/>
            </p:cNvSpPr>
            <p:nvPr/>
          </p:nvSpPr>
          <p:spPr bwMode="auto">
            <a:xfrm>
              <a:off x="3368" y="1438"/>
              <a:ext cx="752"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b="1">
                  <a:solidFill>
                    <a:srgbClr val="000000"/>
                  </a:solidFill>
                  <a:latin typeface="Courier New" pitchFamily="1" charset="0"/>
                </a:rPr>
                <a:t>4</a:t>
              </a:r>
              <a:endParaRPr lang="en-US" sz="2200" b="1">
                <a:solidFill>
                  <a:srgbClr val="000000"/>
                </a:solidFill>
                <a:latin typeface="Courier New" pitchFamily="1" charset="0"/>
              </a:endParaRPr>
            </a:p>
          </p:txBody>
        </p:sp>
        <p:sp>
          <p:nvSpPr>
            <p:cNvPr id="40969" name="Rectangle 9"/>
            <p:cNvSpPr>
              <a:spLocks noChangeArrowheads="1"/>
            </p:cNvSpPr>
            <p:nvPr/>
          </p:nvSpPr>
          <p:spPr bwMode="auto">
            <a:xfrm>
              <a:off x="1784" y="1686"/>
              <a:ext cx="840"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14 % 7</a:t>
              </a:r>
              <a:endParaRPr lang="en-US" sz="2200" b="1">
                <a:solidFill>
                  <a:srgbClr val="000000"/>
                </a:solidFill>
                <a:latin typeface="Courier New" pitchFamily="1" charset="0"/>
              </a:endParaRPr>
            </a:p>
          </p:txBody>
        </p:sp>
        <p:sp>
          <p:nvSpPr>
            <p:cNvPr id="40970" name="Text Box 10"/>
            <p:cNvSpPr txBox="1">
              <a:spLocks noChangeArrowheads="1"/>
            </p:cNvSpPr>
            <p:nvPr/>
          </p:nvSpPr>
          <p:spPr bwMode="auto">
            <a:xfrm>
              <a:off x="2616" y="1648"/>
              <a:ext cx="752" cy="288"/>
            </a:xfrm>
            <a:prstGeom prst="rect">
              <a:avLst/>
            </a:prstGeom>
            <a:noFill/>
            <a:ln w="9525">
              <a:noFill/>
              <a:miter lim="800000"/>
              <a:headEnd/>
              <a:tailEnd/>
            </a:ln>
          </p:spPr>
          <p:txBody>
            <a:bodyPr>
              <a:prstTxWarp prst="textNoShape">
                <a:avLst/>
              </a:prstTxWarp>
              <a:spAutoFit/>
            </a:bodyPr>
            <a:lstStyle/>
            <a:p>
              <a:pPr>
                <a:spcBef>
                  <a:spcPct val="50000"/>
                </a:spcBef>
              </a:pPr>
              <a:r>
                <a:rPr lang="en-US" i="1">
                  <a:solidFill>
                    <a:srgbClr val="000000"/>
                  </a:solidFill>
                  <a:latin typeface="Times New Roman" pitchFamily="1" charset="0"/>
                </a:rPr>
                <a:t>returns</a:t>
              </a:r>
            </a:p>
          </p:txBody>
        </p:sp>
        <p:sp>
          <p:nvSpPr>
            <p:cNvPr id="40971" name="Text Box 11"/>
            <p:cNvSpPr txBox="1">
              <a:spLocks noChangeArrowheads="1"/>
            </p:cNvSpPr>
            <p:nvPr/>
          </p:nvSpPr>
          <p:spPr bwMode="auto">
            <a:xfrm>
              <a:off x="3368" y="1686"/>
              <a:ext cx="752"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b="1">
                  <a:solidFill>
                    <a:srgbClr val="000000"/>
                  </a:solidFill>
                  <a:latin typeface="Courier New" pitchFamily="1" charset="0"/>
                </a:rPr>
                <a:t>0</a:t>
              </a:r>
              <a:endParaRPr lang="en-US" sz="2200" b="1">
                <a:solidFill>
                  <a:srgbClr val="000000"/>
                </a:solidFill>
                <a:latin typeface="Courier New" pitchFamily="1" charset="0"/>
              </a:endParaRPr>
            </a:p>
          </p:txBody>
        </p:sp>
        <p:sp>
          <p:nvSpPr>
            <p:cNvPr id="40972" name="Rectangle 12"/>
            <p:cNvSpPr>
              <a:spLocks noChangeArrowheads="1"/>
            </p:cNvSpPr>
            <p:nvPr/>
          </p:nvSpPr>
          <p:spPr bwMode="auto">
            <a:xfrm>
              <a:off x="1784" y="1934"/>
              <a:ext cx="840"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7 % 14</a:t>
              </a:r>
            </a:p>
          </p:txBody>
        </p:sp>
        <p:sp>
          <p:nvSpPr>
            <p:cNvPr id="40973" name="Text Box 13"/>
            <p:cNvSpPr txBox="1">
              <a:spLocks noChangeArrowheads="1"/>
            </p:cNvSpPr>
            <p:nvPr/>
          </p:nvSpPr>
          <p:spPr bwMode="auto">
            <a:xfrm>
              <a:off x="2616" y="1896"/>
              <a:ext cx="752" cy="288"/>
            </a:xfrm>
            <a:prstGeom prst="rect">
              <a:avLst/>
            </a:prstGeom>
            <a:noFill/>
            <a:ln w="9525">
              <a:noFill/>
              <a:miter lim="800000"/>
              <a:headEnd/>
              <a:tailEnd/>
            </a:ln>
          </p:spPr>
          <p:txBody>
            <a:bodyPr>
              <a:prstTxWarp prst="textNoShape">
                <a:avLst/>
              </a:prstTxWarp>
              <a:spAutoFit/>
            </a:bodyPr>
            <a:lstStyle/>
            <a:p>
              <a:pPr>
                <a:spcBef>
                  <a:spcPct val="50000"/>
                </a:spcBef>
              </a:pPr>
              <a:r>
                <a:rPr lang="en-US" i="1">
                  <a:solidFill>
                    <a:srgbClr val="000000"/>
                  </a:solidFill>
                  <a:latin typeface="Times New Roman" pitchFamily="1" charset="0"/>
                </a:rPr>
                <a:t>returns</a:t>
              </a:r>
            </a:p>
          </p:txBody>
        </p:sp>
        <p:sp>
          <p:nvSpPr>
            <p:cNvPr id="40974" name="Text Box 14"/>
            <p:cNvSpPr txBox="1">
              <a:spLocks noChangeArrowheads="1"/>
            </p:cNvSpPr>
            <p:nvPr/>
          </p:nvSpPr>
          <p:spPr bwMode="auto">
            <a:xfrm>
              <a:off x="3368" y="1934"/>
              <a:ext cx="752"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b="1">
                  <a:solidFill>
                    <a:srgbClr val="000000"/>
                  </a:solidFill>
                  <a:latin typeface="Courier New" pitchFamily="1" charset="0"/>
                </a:rPr>
                <a:t>7</a:t>
              </a:r>
              <a:endParaRPr lang="en-US" sz="2200" b="1">
                <a:solidFill>
                  <a:srgbClr val="000000"/>
                </a:solidFill>
                <a:latin typeface="Courier New" pitchFamily="1"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50995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50995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9955" grpId="0" build="p" autoUpdateAnimBg="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a:xfrm>
            <a:off x="0" y="76200"/>
            <a:ext cx="9144000" cy="1143000"/>
          </a:xfrm>
          <a:noFill/>
        </p:spPr>
        <p:txBody>
          <a:bodyPr/>
          <a:lstStyle/>
          <a:p>
            <a:r>
              <a:rPr lang="en-US" sz="4000" dirty="0">
                <a:solidFill>
                  <a:srgbClr val="FF0000"/>
                </a:solidFill>
              </a:rPr>
              <a:t>Precedence</a:t>
            </a:r>
            <a:endParaRPr lang="en-US" dirty="0">
              <a:solidFill>
                <a:schemeClr val="tx1"/>
              </a:solidFill>
            </a:endParaRPr>
          </a:p>
        </p:txBody>
      </p:sp>
      <p:sp>
        <p:nvSpPr>
          <p:cNvPr id="43011" name="Rectangle 3"/>
          <p:cNvSpPr>
            <a:spLocks noChangeArrowheads="1"/>
          </p:cNvSpPr>
          <p:nvPr/>
        </p:nvSpPr>
        <p:spPr bwMode="auto">
          <a:xfrm>
            <a:off x="482600" y="1155702"/>
            <a:ext cx="8128000" cy="1089025"/>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dirty="0">
                <a:solidFill>
                  <a:srgbClr val="000000"/>
                </a:solidFill>
                <a:latin typeface="Times New Roman" pitchFamily="1" charset="0"/>
              </a:rPr>
              <a:t>If an expression contains more than one operator, C++ uses </a:t>
            </a:r>
            <a:r>
              <a:rPr lang="en-US" i="1" dirty="0">
                <a:solidFill>
                  <a:srgbClr val="FF0000"/>
                </a:solidFill>
                <a:latin typeface="Times New Roman" pitchFamily="1" charset="0"/>
              </a:rPr>
              <a:t>precedence rules</a:t>
            </a:r>
            <a:r>
              <a:rPr lang="en-US" dirty="0">
                <a:solidFill>
                  <a:srgbClr val="FF0000"/>
                </a:solidFill>
                <a:latin typeface="Times New Roman" pitchFamily="1" charset="0"/>
              </a:rPr>
              <a:t> </a:t>
            </a:r>
            <a:r>
              <a:rPr lang="en-US" dirty="0">
                <a:solidFill>
                  <a:srgbClr val="000000"/>
                </a:solidFill>
                <a:latin typeface="Times New Roman" pitchFamily="1" charset="0"/>
              </a:rPr>
              <a:t>to determine the order of evaluation.  The arithmetic operators have the following relative precedence:</a:t>
            </a:r>
          </a:p>
        </p:txBody>
      </p:sp>
      <p:sp>
        <p:nvSpPr>
          <p:cNvPr id="43012" name="Rectangle 4"/>
          <p:cNvSpPr>
            <a:spLocks noChangeArrowheads="1"/>
          </p:cNvSpPr>
          <p:nvPr/>
        </p:nvSpPr>
        <p:spPr bwMode="auto">
          <a:xfrm>
            <a:off x="2667000" y="2362200"/>
            <a:ext cx="3810000" cy="53340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lnSpc>
                <a:spcPct val="85000"/>
              </a:lnSpc>
            </a:pPr>
            <a:r>
              <a:rPr lang="en-US" sz="2000" i="1" dirty="0">
                <a:solidFill>
                  <a:srgbClr val="000000"/>
                </a:solidFill>
                <a:latin typeface="Times New Roman" pitchFamily="1" charset="0"/>
              </a:rPr>
              <a:t>      unary</a:t>
            </a:r>
            <a:r>
              <a:rPr lang="en-US" dirty="0">
                <a:solidFill>
                  <a:srgbClr val="000000"/>
                </a:solidFill>
                <a:latin typeface="Times New Roman" pitchFamily="1" charset="0"/>
              </a:rPr>
              <a:t> </a:t>
            </a:r>
            <a:r>
              <a:rPr lang="en-US" sz="2200" dirty="0">
                <a:solidFill>
                  <a:srgbClr val="000000"/>
                </a:solidFill>
                <a:latin typeface="Courier New" pitchFamily="1" charset="0"/>
              </a:rPr>
              <a:t>-</a:t>
            </a:r>
            <a:r>
              <a:rPr lang="en-US" dirty="0">
                <a:solidFill>
                  <a:srgbClr val="000000"/>
                </a:solidFill>
                <a:latin typeface="Times New Roman" pitchFamily="1" charset="0"/>
              </a:rPr>
              <a:t>  </a:t>
            </a:r>
          </a:p>
        </p:txBody>
      </p:sp>
      <p:sp>
        <p:nvSpPr>
          <p:cNvPr id="43013" name="Rectangle 5"/>
          <p:cNvSpPr>
            <a:spLocks noChangeArrowheads="1"/>
          </p:cNvSpPr>
          <p:nvPr/>
        </p:nvSpPr>
        <p:spPr bwMode="auto">
          <a:xfrm>
            <a:off x="2667000" y="2895600"/>
            <a:ext cx="3810000" cy="53340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r>
              <a:rPr lang="en-US" sz="2000" b="1" dirty="0">
                <a:solidFill>
                  <a:srgbClr val="000000"/>
                </a:solidFill>
                <a:latin typeface="Courier New" pitchFamily="1" charset="0"/>
              </a:rPr>
              <a:t>*    /    %</a:t>
            </a:r>
          </a:p>
        </p:txBody>
      </p:sp>
      <p:sp>
        <p:nvSpPr>
          <p:cNvPr id="43014" name="Rectangle 6"/>
          <p:cNvSpPr>
            <a:spLocks noChangeArrowheads="1"/>
          </p:cNvSpPr>
          <p:nvPr/>
        </p:nvSpPr>
        <p:spPr bwMode="auto">
          <a:xfrm>
            <a:off x="2667000" y="3429000"/>
            <a:ext cx="3810000" cy="53340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r>
              <a:rPr lang="en-US" sz="2000" b="1">
                <a:solidFill>
                  <a:srgbClr val="000000"/>
                </a:solidFill>
                <a:latin typeface="Courier New" pitchFamily="1" charset="0"/>
              </a:rPr>
              <a:t>+    -</a:t>
            </a:r>
            <a:endParaRPr lang="en-US" sz="2000">
              <a:solidFill>
                <a:srgbClr val="000000"/>
              </a:solidFill>
              <a:latin typeface="Times New Roman" pitchFamily="1" charset="0"/>
            </a:endParaRPr>
          </a:p>
        </p:txBody>
      </p:sp>
      <p:sp>
        <p:nvSpPr>
          <p:cNvPr id="43015" name="Rectangle 7"/>
          <p:cNvSpPr>
            <a:spLocks noChangeArrowheads="1"/>
          </p:cNvSpPr>
          <p:nvPr/>
        </p:nvSpPr>
        <p:spPr bwMode="auto">
          <a:xfrm>
            <a:off x="6629400" y="2247902"/>
            <a:ext cx="1066800" cy="396875"/>
          </a:xfrm>
          <a:prstGeom prst="rect">
            <a:avLst/>
          </a:prstGeom>
          <a:noFill/>
          <a:ln w="9525">
            <a:noFill/>
            <a:miter lim="800000"/>
            <a:headEnd/>
            <a:tailEnd/>
          </a:ln>
        </p:spPr>
        <p:txBody>
          <a:bodyPr>
            <a:prstTxWarp prst="textNoShape">
              <a:avLst/>
            </a:prstTxWarp>
            <a:spAutoFit/>
          </a:bodyPr>
          <a:lstStyle/>
          <a:p>
            <a:pPr algn="ctr"/>
            <a:r>
              <a:rPr lang="en-US" sz="2000" i="1">
                <a:solidFill>
                  <a:srgbClr val="000000"/>
                </a:solidFill>
                <a:latin typeface="Times New Roman" pitchFamily="1" charset="0"/>
              </a:rPr>
              <a:t>highest</a:t>
            </a:r>
          </a:p>
        </p:txBody>
      </p:sp>
      <p:sp>
        <p:nvSpPr>
          <p:cNvPr id="43016" name="Rectangle 8"/>
          <p:cNvSpPr>
            <a:spLocks noChangeArrowheads="1"/>
          </p:cNvSpPr>
          <p:nvPr/>
        </p:nvSpPr>
        <p:spPr bwMode="auto">
          <a:xfrm>
            <a:off x="6629400" y="3657602"/>
            <a:ext cx="1066800" cy="396875"/>
          </a:xfrm>
          <a:prstGeom prst="rect">
            <a:avLst/>
          </a:prstGeom>
          <a:noFill/>
          <a:ln w="9525">
            <a:noFill/>
            <a:miter lim="800000"/>
            <a:headEnd/>
            <a:tailEnd/>
          </a:ln>
        </p:spPr>
        <p:txBody>
          <a:bodyPr>
            <a:prstTxWarp prst="textNoShape">
              <a:avLst/>
            </a:prstTxWarp>
            <a:spAutoFit/>
          </a:bodyPr>
          <a:lstStyle/>
          <a:p>
            <a:pPr algn="ctr"/>
            <a:r>
              <a:rPr lang="en-US" sz="2000" i="1">
                <a:solidFill>
                  <a:srgbClr val="000000"/>
                </a:solidFill>
                <a:latin typeface="Times New Roman" pitchFamily="1" charset="0"/>
              </a:rPr>
              <a:t>lowest</a:t>
            </a:r>
          </a:p>
        </p:txBody>
      </p:sp>
      <p:cxnSp>
        <p:nvCxnSpPr>
          <p:cNvPr id="43017" name="AutoShape 9"/>
          <p:cNvCxnSpPr>
            <a:cxnSpLocks noChangeShapeType="1"/>
          </p:cNvCxnSpPr>
          <p:nvPr/>
        </p:nvCxnSpPr>
        <p:spPr bwMode="auto">
          <a:xfrm>
            <a:off x="7162800" y="2605088"/>
            <a:ext cx="1588" cy="1122362"/>
          </a:xfrm>
          <a:prstGeom prst="straightConnector1">
            <a:avLst/>
          </a:prstGeom>
          <a:noFill/>
          <a:ln w="9525">
            <a:solidFill>
              <a:schemeClr val="tx1"/>
            </a:solidFill>
            <a:round/>
            <a:headEnd type="triangle" w="med" len="med"/>
            <a:tailEnd type="triangle" w="med" len="med"/>
          </a:ln>
        </p:spPr>
      </p:cxnSp>
      <p:sp>
        <p:nvSpPr>
          <p:cNvPr id="43018" name="Rectangle 10"/>
          <p:cNvSpPr>
            <a:spLocks noChangeArrowheads="1"/>
          </p:cNvSpPr>
          <p:nvPr/>
        </p:nvSpPr>
        <p:spPr bwMode="auto">
          <a:xfrm>
            <a:off x="495300" y="4171950"/>
            <a:ext cx="8128000" cy="2457450"/>
          </a:xfrm>
          <a:prstGeom prst="rect">
            <a:avLst/>
          </a:prstGeom>
          <a:noFill/>
          <a:ln w="9525">
            <a:noFill/>
            <a:miter lim="800000"/>
            <a:headEnd/>
            <a:tailEnd/>
          </a:ln>
        </p:spPr>
        <p:txBody>
          <a:bodyPr>
            <a:prstTxWarp prst="textNoShape">
              <a:avLst/>
            </a:prstTxWarp>
          </a:bodyPr>
          <a:lstStyle/>
          <a:p>
            <a:pPr marL="342900">
              <a:lnSpc>
                <a:spcPct val="85000"/>
              </a:lnSpc>
              <a:spcAft>
                <a:spcPct val="50000"/>
              </a:spcAft>
            </a:pPr>
            <a:r>
              <a:rPr lang="en-US" dirty="0">
                <a:solidFill>
                  <a:srgbClr val="000000"/>
                </a:solidFill>
                <a:latin typeface="Times New Roman" pitchFamily="1" charset="0"/>
              </a:rPr>
              <a:t>Thus, C++ evaluates any unary </a:t>
            </a:r>
            <a:r>
              <a:rPr lang="en-US" sz="2000" b="1" dirty="0">
                <a:solidFill>
                  <a:srgbClr val="000000"/>
                </a:solidFill>
                <a:latin typeface="Courier New" pitchFamily="1" charset="0"/>
              </a:rPr>
              <a:t>–</a:t>
            </a:r>
            <a:r>
              <a:rPr lang="en-US" dirty="0">
                <a:solidFill>
                  <a:srgbClr val="000000"/>
                </a:solidFill>
                <a:latin typeface="Times New Roman" pitchFamily="1" charset="0"/>
              </a:rPr>
              <a:t> operators first, followed by the operators </a:t>
            </a:r>
            <a:r>
              <a:rPr lang="en-US" sz="2000" b="1" dirty="0">
                <a:solidFill>
                  <a:srgbClr val="000000"/>
                </a:solidFill>
                <a:latin typeface="Courier New" pitchFamily="1" charset="0"/>
              </a:rPr>
              <a:t>*</a:t>
            </a:r>
            <a:r>
              <a:rPr lang="en-US" dirty="0">
                <a:solidFill>
                  <a:srgbClr val="000000"/>
                </a:solidFill>
                <a:latin typeface="Times New Roman" pitchFamily="1" charset="0"/>
              </a:rPr>
              <a:t>, </a:t>
            </a:r>
            <a:r>
              <a:rPr lang="en-US" sz="2000" b="1" dirty="0">
                <a:solidFill>
                  <a:srgbClr val="000000"/>
                </a:solidFill>
                <a:latin typeface="Courier New" pitchFamily="1" charset="0"/>
              </a:rPr>
              <a:t>/</a:t>
            </a:r>
            <a:r>
              <a:rPr lang="en-US" dirty="0">
                <a:solidFill>
                  <a:srgbClr val="000000"/>
                </a:solidFill>
                <a:latin typeface="Times New Roman" pitchFamily="1" charset="0"/>
              </a:rPr>
              <a:t>, and </a:t>
            </a:r>
            <a:r>
              <a:rPr lang="en-US" sz="2000" b="1" dirty="0">
                <a:solidFill>
                  <a:srgbClr val="000000"/>
                </a:solidFill>
                <a:latin typeface="Courier New" pitchFamily="1" charset="0"/>
              </a:rPr>
              <a:t>%</a:t>
            </a:r>
            <a:r>
              <a:rPr lang="en-US" dirty="0">
                <a:solidFill>
                  <a:srgbClr val="000000"/>
                </a:solidFill>
                <a:latin typeface="Times New Roman" pitchFamily="1" charset="0"/>
              </a:rPr>
              <a:t>, and finally the operators </a:t>
            </a:r>
            <a:r>
              <a:rPr lang="en-US" sz="2000" b="1" dirty="0">
                <a:solidFill>
                  <a:srgbClr val="000000"/>
                </a:solidFill>
                <a:latin typeface="Courier New" pitchFamily="1" charset="0"/>
              </a:rPr>
              <a:t>+</a:t>
            </a:r>
            <a:r>
              <a:rPr lang="en-US" dirty="0">
                <a:solidFill>
                  <a:srgbClr val="000000"/>
                </a:solidFill>
                <a:latin typeface="Times New Roman" pitchFamily="1" charset="0"/>
              </a:rPr>
              <a:t> and </a:t>
            </a:r>
            <a:r>
              <a:rPr lang="en-US" sz="2000" b="1" dirty="0">
                <a:solidFill>
                  <a:srgbClr val="000000"/>
                </a:solidFill>
                <a:latin typeface="Courier New" pitchFamily="1" charset="0"/>
              </a:rPr>
              <a:t>-</a:t>
            </a:r>
            <a:r>
              <a:rPr lang="en-US" dirty="0">
                <a:solidFill>
                  <a:srgbClr val="000000"/>
                </a:solidFill>
                <a:latin typeface="Times New Roman" pitchFamily="1" charset="0"/>
              </a:rPr>
              <a:t>.</a:t>
            </a:r>
          </a:p>
          <a:p>
            <a:pPr marL="342900" indent="-342900">
              <a:lnSpc>
                <a:spcPct val="85000"/>
              </a:lnSpc>
              <a:spcAft>
                <a:spcPct val="50000"/>
              </a:spcAft>
              <a:buFontTx/>
              <a:buChar char="•"/>
            </a:pPr>
            <a:r>
              <a:rPr lang="en-US" altLang="zh-CN" dirty="0">
                <a:solidFill>
                  <a:srgbClr val="000000"/>
                </a:solidFill>
                <a:latin typeface="Times New Roman" pitchFamily="1" charset="0"/>
              </a:rPr>
              <a:t>Precedence applies only when two operands compete for the same operator.  If the operators are independent, C++ evaluates expressions from left to right.</a:t>
            </a:r>
          </a:p>
          <a:p>
            <a:pPr marL="342900" indent="-342900">
              <a:lnSpc>
                <a:spcPct val="85000"/>
              </a:lnSpc>
              <a:spcAft>
                <a:spcPct val="50000"/>
              </a:spcAft>
              <a:buFontTx/>
              <a:buChar char="•"/>
            </a:pPr>
            <a:r>
              <a:rPr lang="en-US" altLang="zh-CN" dirty="0">
                <a:solidFill>
                  <a:srgbClr val="000000"/>
                </a:solidFill>
                <a:latin typeface="Times New Roman" pitchFamily="1" charset="0"/>
              </a:rPr>
              <a:t>Parentheses may be used to change the order of operations.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01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01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ChangeArrowheads="1"/>
          </p:cNvSpPr>
          <p:nvPr/>
        </p:nvSpPr>
        <p:spPr bwMode="auto">
          <a:xfrm>
            <a:off x="782640" y="6148390"/>
            <a:ext cx="314325" cy="339725"/>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59" name="Rectangle 3"/>
          <p:cNvSpPr>
            <a:spLocks noGrp="1" noChangeArrowheads="1"/>
          </p:cNvSpPr>
          <p:nvPr>
            <p:ph type="title"/>
          </p:nvPr>
        </p:nvSpPr>
        <p:spPr>
          <a:xfrm>
            <a:off x="0" y="76200"/>
            <a:ext cx="9144000" cy="1143000"/>
          </a:xfrm>
          <a:noFill/>
        </p:spPr>
        <p:txBody>
          <a:bodyPr/>
          <a:lstStyle/>
          <a:p>
            <a:r>
              <a:rPr lang="en-US" sz="4000" dirty="0">
                <a:solidFill>
                  <a:srgbClr val="FF0000"/>
                </a:solidFill>
              </a:rPr>
              <a:t>Exercise: Precedence Evaluation</a:t>
            </a:r>
            <a:endParaRPr lang="en-US" dirty="0">
              <a:solidFill>
                <a:schemeClr val="tx1"/>
              </a:solidFill>
            </a:endParaRPr>
          </a:p>
        </p:txBody>
      </p:sp>
      <p:sp>
        <p:nvSpPr>
          <p:cNvPr id="45060" name="Text Box 4"/>
          <p:cNvSpPr txBox="1">
            <a:spLocks noChangeArrowheads="1"/>
          </p:cNvSpPr>
          <p:nvPr/>
        </p:nvSpPr>
        <p:spPr bwMode="auto">
          <a:xfrm>
            <a:off x="457200" y="1189040"/>
            <a:ext cx="8229600" cy="420687"/>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What is the value of the expression at the bottom of the screen?</a:t>
            </a:r>
          </a:p>
        </p:txBody>
      </p:sp>
      <p:sp>
        <p:nvSpPr>
          <p:cNvPr id="45061" name="Rectangle 5"/>
          <p:cNvSpPr>
            <a:spLocks noChangeArrowheads="1"/>
          </p:cNvSpPr>
          <p:nvPr/>
        </p:nvSpPr>
        <p:spPr bwMode="auto">
          <a:xfrm>
            <a:off x="1112840"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1</a:t>
            </a:r>
          </a:p>
        </p:txBody>
      </p:sp>
      <p:sp>
        <p:nvSpPr>
          <p:cNvPr id="45062" name="Rectangle 6"/>
          <p:cNvSpPr>
            <a:spLocks noChangeArrowheads="1"/>
          </p:cNvSpPr>
          <p:nvPr/>
        </p:nvSpPr>
        <p:spPr bwMode="auto">
          <a:xfrm>
            <a:off x="1443040"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63" name="Rectangle 7"/>
          <p:cNvSpPr>
            <a:spLocks noChangeArrowheads="1"/>
          </p:cNvSpPr>
          <p:nvPr/>
        </p:nvSpPr>
        <p:spPr bwMode="auto">
          <a:xfrm>
            <a:off x="1773240"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2</a:t>
            </a:r>
          </a:p>
        </p:txBody>
      </p:sp>
      <p:sp>
        <p:nvSpPr>
          <p:cNvPr id="45064" name="Rectangle 8"/>
          <p:cNvSpPr>
            <a:spLocks noChangeArrowheads="1"/>
          </p:cNvSpPr>
          <p:nvPr/>
        </p:nvSpPr>
        <p:spPr bwMode="auto">
          <a:xfrm>
            <a:off x="2103440"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65" name="Rectangle 9"/>
          <p:cNvSpPr>
            <a:spLocks noChangeArrowheads="1"/>
          </p:cNvSpPr>
          <p:nvPr/>
        </p:nvSpPr>
        <p:spPr bwMode="auto">
          <a:xfrm>
            <a:off x="2433640"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66" name="Rectangle 10"/>
          <p:cNvSpPr>
            <a:spLocks noChangeArrowheads="1"/>
          </p:cNvSpPr>
          <p:nvPr/>
        </p:nvSpPr>
        <p:spPr bwMode="auto">
          <a:xfrm>
            <a:off x="2763840"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3</a:t>
            </a:r>
          </a:p>
        </p:txBody>
      </p:sp>
      <p:sp>
        <p:nvSpPr>
          <p:cNvPr id="45067" name="Rectangle 11"/>
          <p:cNvSpPr>
            <a:spLocks noChangeArrowheads="1"/>
          </p:cNvSpPr>
          <p:nvPr/>
        </p:nvSpPr>
        <p:spPr bwMode="auto">
          <a:xfrm>
            <a:off x="3094040"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68" name="Rectangle 12"/>
          <p:cNvSpPr>
            <a:spLocks noChangeArrowheads="1"/>
          </p:cNvSpPr>
          <p:nvPr/>
        </p:nvSpPr>
        <p:spPr bwMode="auto">
          <a:xfrm>
            <a:off x="3424240"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4</a:t>
            </a:r>
          </a:p>
        </p:txBody>
      </p:sp>
      <p:sp>
        <p:nvSpPr>
          <p:cNvPr id="45069" name="Rectangle 13"/>
          <p:cNvSpPr>
            <a:spLocks noChangeArrowheads="1"/>
          </p:cNvSpPr>
          <p:nvPr/>
        </p:nvSpPr>
        <p:spPr bwMode="auto">
          <a:xfrm>
            <a:off x="3754440"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70" name="Rectangle 14"/>
          <p:cNvSpPr>
            <a:spLocks noChangeArrowheads="1"/>
          </p:cNvSpPr>
          <p:nvPr/>
        </p:nvSpPr>
        <p:spPr bwMode="auto">
          <a:xfrm>
            <a:off x="4084640"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5</a:t>
            </a:r>
          </a:p>
        </p:txBody>
      </p:sp>
      <p:sp>
        <p:nvSpPr>
          <p:cNvPr id="45071" name="Rectangle 15"/>
          <p:cNvSpPr>
            <a:spLocks noChangeArrowheads="1"/>
          </p:cNvSpPr>
          <p:nvPr/>
        </p:nvSpPr>
        <p:spPr bwMode="auto">
          <a:xfrm>
            <a:off x="4414840"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72" name="Rectangle 16"/>
          <p:cNvSpPr>
            <a:spLocks noChangeArrowheads="1"/>
          </p:cNvSpPr>
          <p:nvPr/>
        </p:nvSpPr>
        <p:spPr bwMode="auto">
          <a:xfrm>
            <a:off x="4745040"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6</a:t>
            </a:r>
          </a:p>
        </p:txBody>
      </p:sp>
      <p:sp>
        <p:nvSpPr>
          <p:cNvPr id="45073" name="Rectangle 17"/>
          <p:cNvSpPr>
            <a:spLocks noChangeArrowheads="1"/>
          </p:cNvSpPr>
          <p:nvPr/>
        </p:nvSpPr>
        <p:spPr bwMode="auto">
          <a:xfrm>
            <a:off x="5075240"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74" name="Rectangle 18"/>
          <p:cNvSpPr>
            <a:spLocks noChangeArrowheads="1"/>
          </p:cNvSpPr>
          <p:nvPr/>
        </p:nvSpPr>
        <p:spPr bwMode="auto">
          <a:xfrm>
            <a:off x="5405440"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7</a:t>
            </a:r>
          </a:p>
        </p:txBody>
      </p:sp>
      <p:sp>
        <p:nvSpPr>
          <p:cNvPr id="45075" name="Rectangle 19"/>
          <p:cNvSpPr>
            <a:spLocks noChangeArrowheads="1"/>
          </p:cNvSpPr>
          <p:nvPr/>
        </p:nvSpPr>
        <p:spPr bwMode="auto">
          <a:xfrm>
            <a:off x="5735640"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76" name="Rectangle 20"/>
          <p:cNvSpPr>
            <a:spLocks noChangeArrowheads="1"/>
          </p:cNvSpPr>
          <p:nvPr/>
        </p:nvSpPr>
        <p:spPr bwMode="auto">
          <a:xfrm>
            <a:off x="6065840"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77" name="Rectangle 21"/>
          <p:cNvSpPr>
            <a:spLocks noChangeArrowheads="1"/>
          </p:cNvSpPr>
          <p:nvPr/>
        </p:nvSpPr>
        <p:spPr bwMode="auto">
          <a:xfrm>
            <a:off x="6396040"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8</a:t>
            </a:r>
          </a:p>
        </p:txBody>
      </p:sp>
      <p:sp>
        <p:nvSpPr>
          <p:cNvPr id="45078" name="Rectangle 22"/>
          <p:cNvSpPr>
            <a:spLocks noChangeArrowheads="1"/>
          </p:cNvSpPr>
          <p:nvPr/>
        </p:nvSpPr>
        <p:spPr bwMode="auto">
          <a:xfrm>
            <a:off x="6726240"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79" name="Rectangle 23"/>
          <p:cNvSpPr>
            <a:spLocks noChangeArrowheads="1"/>
          </p:cNvSpPr>
          <p:nvPr/>
        </p:nvSpPr>
        <p:spPr bwMode="auto">
          <a:xfrm>
            <a:off x="7056440"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9</a:t>
            </a:r>
          </a:p>
        </p:txBody>
      </p:sp>
      <p:sp>
        <p:nvSpPr>
          <p:cNvPr id="45080" name="Rectangle 24"/>
          <p:cNvSpPr>
            <a:spLocks noChangeArrowheads="1"/>
          </p:cNvSpPr>
          <p:nvPr/>
        </p:nvSpPr>
        <p:spPr bwMode="auto">
          <a:xfrm>
            <a:off x="7386640"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81" name="Rectangle 25"/>
          <p:cNvSpPr>
            <a:spLocks noChangeArrowheads="1"/>
          </p:cNvSpPr>
          <p:nvPr/>
        </p:nvSpPr>
        <p:spPr bwMode="auto">
          <a:xfrm>
            <a:off x="7716840"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a:t>
            </a:r>
          </a:p>
        </p:txBody>
      </p:sp>
      <p:sp>
        <p:nvSpPr>
          <p:cNvPr id="45082" name="Rectangle 26"/>
          <p:cNvSpPr>
            <a:spLocks noChangeArrowheads="1"/>
          </p:cNvSpPr>
          <p:nvPr/>
        </p:nvSpPr>
        <p:spPr bwMode="auto">
          <a:xfrm>
            <a:off x="8161340" y="6159500"/>
            <a:ext cx="314325" cy="338138"/>
          </a:xfrm>
          <a:prstGeom prst="rect">
            <a:avLst/>
          </a:prstGeom>
          <a:solidFill>
            <a:srgbClr val="CCFFFF"/>
          </a:solidFill>
          <a:ln w="9525">
            <a:noFill/>
            <a:miter lim="800000"/>
            <a:headEnd/>
            <a:tailEnd/>
          </a:ln>
        </p:spPr>
        <p:txBody>
          <a:bodyPr wrap="none" anchor="ctr">
            <a:prstTxWarp prst="textNoShape">
              <a:avLst/>
            </a:prstTxWarp>
          </a:bodyPr>
          <a:lstStyle/>
          <a:p>
            <a:pPr algn="ctr"/>
            <a:r>
              <a:rPr lang="en-US" b="1">
                <a:solidFill>
                  <a:srgbClr val="000000"/>
                </a:solidFill>
                <a:latin typeface="Courier New" pitchFamily="1" charset="0"/>
              </a:rPr>
              <a:t>10</a:t>
            </a:r>
          </a:p>
        </p:txBody>
      </p:sp>
      <p:grpSp>
        <p:nvGrpSpPr>
          <p:cNvPr id="2" name="Group 27"/>
          <p:cNvGrpSpPr>
            <a:grpSpLocks/>
          </p:cNvGrpSpPr>
          <p:nvPr/>
        </p:nvGrpSpPr>
        <p:grpSpPr bwMode="auto">
          <a:xfrm>
            <a:off x="1270000" y="5422900"/>
            <a:ext cx="660400" cy="736600"/>
            <a:chOff x="800" y="3416"/>
            <a:chExt cx="416" cy="464"/>
          </a:xfrm>
        </p:grpSpPr>
        <p:sp>
          <p:nvSpPr>
            <p:cNvPr id="45125" name="Rectangle 28"/>
            <p:cNvSpPr>
              <a:spLocks noChangeArrowheads="1"/>
            </p:cNvSpPr>
            <p:nvPr/>
          </p:nvSpPr>
          <p:spPr bwMode="auto">
            <a:xfrm>
              <a:off x="904" y="3416"/>
              <a:ext cx="198" cy="213"/>
            </a:xfrm>
            <a:prstGeom prst="rect">
              <a:avLst/>
            </a:prstGeom>
            <a:solidFill>
              <a:srgbClr val="CCFFFF"/>
            </a:solidFill>
            <a:ln w="9525">
              <a:noFill/>
              <a:miter lim="800000"/>
              <a:headEnd/>
              <a:tailEnd/>
            </a:ln>
          </p:spPr>
          <p:txBody>
            <a:bodyPr wrap="none" anchor="ctr">
              <a:prstTxWarp prst="textNoShape">
                <a:avLst/>
              </a:prstTxWarp>
            </a:bodyPr>
            <a:lstStyle/>
            <a:p>
              <a:pPr algn="ctr">
                <a:lnSpc>
                  <a:spcPct val="85000"/>
                </a:lnSpc>
              </a:pPr>
              <a:r>
                <a:rPr lang="en-US" b="1" dirty="0">
                  <a:solidFill>
                    <a:srgbClr val="000000"/>
                  </a:solidFill>
                  <a:latin typeface="Courier New" pitchFamily="1" charset="0"/>
                </a:rPr>
                <a:t>3</a:t>
              </a:r>
            </a:p>
          </p:txBody>
        </p:sp>
        <p:cxnSp>
          <p:nvCxnSpPr>
            <p:cNvPr id="45126" name="AutoShape 29"/>
            <p:cNvCxnSpPr>
              <a:cxnSpLocks noChangeShapeType="1"/>
              <a:stCxn id="45125" idx="2"/>
              <a:endCxn id="45061" idx="0"/>
            </p:cNvCxnSpPr>
            <p:nvPr/>
          </p:nvCxnSpPr>
          <p:spPr bwMode="auto">
            <a:xfrm flipH="1">
              <a:off x="800" y="3629"/>
              <a:ext cx="203" cy="251"/>
            </a:xfrm>
            <a:prstGeom prst="straightConnector1">
              <a:avLst/>
            </a:prstGeom>
            <a:noFill/>
            <a:ln w="9525">
              <a:solidFill>
                <a:schemeClr val="tx1"/>
              </a:solidFill>
              <a:round/>
              <a:headEnd/>
              <a:tailEnd/>
            </a:ln>
          </p:spPr>
        </p:cxnSp>
        <p:cxnSp>
          <p:nvCxnSpPr>
            <p:cNvPr id="45127" name="AutoShape 30"/>
            <p:cNvCxnSpPr>
              <a:cxnSpLocks noChangeShapeType="1"/>
              <a:stCxn id="45125" idx="2"/>
              <a:endCxn id="45062" idx="0"/>
            </p:cNvCxnSpPr>
            <p:nvPr/>
          </p:nvCxnSpPr>
          <p:spPr bwMode="auto">
            <a:xfrm>
              <a:off x="1003" y="3629"/>
              <a:ext cx="5" cy="251"/>
            </a:xfrm>
            <a:prstGeom prst="straightConnector1">
              <a:avLst/>
            </a:prstGeom>
            <a:noFill/>
            <a:ln w="9525">
              <a:solidFill>
                <a:schemeClr val="tx1"/>
              </a:solidFill>
              <a:round/>
              <a:headEnd/>
              <a:tailEnd/>
            </a:ln>
          </p:spPr>
        </p:cxnSp>
        <p:cxnSp>
          <p:nvCxnSpPr>
            <p:cNvPr id="45128" name="AutoShape 31"/>
            <p:cNvCxnSpPr>
              <a:cxnSpLocks noChangeShapeType="1"/>
              <a:stCxn id="45125" idx="2"/>
              <a:endCxn id="45063" idx="0"/>
            </p:cNvCxnSpPr>
            <p:nvPr/>
          </p:nvCxnSpPr>
          <p:spPr bwMode="auto">
            <a:xfrm>
              <a:off x="1003" y="3629"/>
              <a:ext cx="213" cy="251"/>
            </a:xfrm>
            <a:prstGeom prst="straightConnector1">
              <a:avLst/>
            </a:prstGeom>
            <a:noFill/>
            <a:ln w="9525">
              <a:solidFill>
                <a:schemeClr val="tx1"/>
              </a:solidFill>
              <a:round/>
              <a:headEnd/>
              <a:tailEnd/>
            </a:ln>
          </p:spPr>
        </p:cxnSp>
      </p:grpSp>
      <p:grpSp>
        <p:nvGrpSpPr>
          <p:cNvPr id="3" name="Group 32"/>
          <p:cNvGrpSpPr>
            <a:grpSpLocks/>
          </p:cNvGrpSpPr>
          <p:nvPr/>
        </p:nvGrpSpPr>
        <p:grpSpPr bwMode="auto">
          <a:xfrm>
            <a:off x="1592268" y="4660900"/>
            <a:ext cx="1328739" cy="1498600"/>
            <a:chOff x="1003" y="2936"/>
            <a:chExt cx="837" cy="944"/>
          </a:xfrm>
        </p:grpSpPr>
        <p:sp>
          <p:nvSpPr>
            <p:cNvPr id="45121" name="Rectangle 33"/>
            <p:cNvSpPr>
              <a:spLocks noChangeArrowheads="1"/>
            </p:cNvSpPr>
            <p:nvPr/>
          </p:nvSpPr>
          <p:spPr bwMode="auto">
            <a:xfrm>
              <a:off x="1528" y="2936"/>
              <a:ext cx="198" cy="183"/>
            </a:xfrm>
            <a:prstGeom prst="rect">
              <a:avLst/>
            </a:prstGeom>
            <a:solidFill>
              <a:srgbClr val="CCFFFF"/>
            </a:solidFill>
            <a:ln w="9525">
              <a:noFill/>
              <a:miter lim="800000"/>
              <a:headEnd/>
              <a:tailEnd/>
            </a:ln>
          </p:spPr>
          <p:txBody>
            <a:bodyPr wrap="none" anchor="ctr">
              <a:prstTxWarp prst="textNoShape">
                <a:avLst/>
              </a:prstTxWarp>
            </a:bodyPr>
            <a:lstStyle/>
            <a:p>
              <a:pPr algn="ctr">
                <a:lnSpc>
                  <a:spcPct val="85000"/>
                </a:lnSpc>
              </a:pPr>
              <a:r>
                <a:rPr lang="en-US" b="1" dirty="0">
                  <a:solidFill>
                    <a:srgbClr val="000000"/>
                  </a:solidFill>
                  <a:latin typeface="Courier New" pitchFamily="1" charset="0"/>
                </a:rPr>
                <a:t>0</a:t>
              </a:r>
            </a:p>
          </p:txBody>
        </p:sp>
        <p:cxnSp>
          <p:nvCxnSpPr>
            <p:cNvPr id="45122" name="AutoShape 34"/>
            <p:cNvCxnSpPr>
              <a:cxnSpLocks noChangeShapeType="1"/>
              <a:stCxn id="45121" idx="2"/>
              <a:endCxn id="45125" idx="0"/>
            </p:cNvCxnSpPr>
            <p:nvPr/>
          </p:nvCxnSpPr>
          <p:spPr bwMode="auto">
            <a:xfrm flipH="1">
              <a:off x="1003" y="3119"/>
              <a:ext cx="624" cy="297"/>
            </a:xfrm>
            <a:prstGeom prst="straightConnector1">
              <a:avLst/>
            </a:prstGeom>
            <a:noFill/>
            <a:ln w="9525">
              <a:solidFill>
                <a:schemeClr val="tx1"/>
              </a:solidFill>
              <a:round/>
              <a:headEnd/>
              <a:tailEnd/>
            </a:ln>
          </p:spPr>
        </p:cxnSp>
        <p:cxnSp>
          <p:nvCxnSpPr>
            <p:cNvPr id="45123" name="AutoShape 35"/>
            <p:cNvCxnSpPr>
              <a:cxnSpLocks noChangeShapeType="1"/>
              <a:stCxn id="45121" idx="2"/>
              <a:endCxn id="45065" idx="0"/>
            </p:cNvCxnSpPr>
            <p:nvPr/>
          </p:nvCxnSpPr>
          <p:spPr bwMode="auto">
            <a:xfrm>
              <a:off x="1627" y="3119"/>
              <a:ext cx="5" cy="761"/>
            </a:xfrm>
            <a:prstGeom prst="straightConnector1">
              <a:avLst/>
            </a:prstGeom>
            <a:noFill/>
            <a:ln w="9525">
              <a:solidFill>
                <a:schemeClr val="tx1"/>
              </a:solidFill>
              <a:round/>
              <a:headEnd/>
              <a:tailEnd/>
            </a:ln>
          </p:spPr>
        </p:cxnSp>
        <p:cxnSp>
          <p:nvCxnSpPr>
            <p:cNvPr id="45124" name="AutoShape 36"/>
            <p:cNvCxnSpPr>
              <a:cxnSpLocks noChangeShapeType="1"/>
              <a:stCxn id="45121" idx="2"/>
              <a:endCxn id="45066" idx="0"/>
            </p:cNvCxnSpPr>
            <p:nvPr/>
          </p:nvCxnSpPr>
          <p:spPr bwMode="auto">
            <a:xfrm>
              <a:off x="1627" y="3119"/>
              <a:ext cx="213" cy="761"/>
            </a:xfrm>
            <a:prstGeom prst="straightConnector1">
              <a:avLst/>
            </a:prstGeom>
            <a:noFill/>
            <a:ln w="9525">
              <a:solidFill>
                <a:schemeClr val="tx1"/>
              </a:solidFill>
              <a:round/>
              <a:headEnd/>
              <a:tailEnd/>
            </a:ln>
          </p:spPr>
        </p:cxnSp>
      </p:grpSp>
      <p:grpSp>
        <p:nvGrpSpPr>
          <p:cNvPr id="4" name="Group 37"/>
          <p:cNvGrpSpPr>
            <a:grpSpLocks/>
          </p:cNvGrpSpPr>
          <p:nvPr/>
        </p:nvGrpSpPr>
        <p:grpSpPr bwMode="auto">
          <a:xfrm>
            <a:off x="2582865" y="4127500"/>
            <a:ext cx="998537" cy="2032000"/>
            <a:chOff x="1627" y="2600"/>
            <a:chExt cx="629" cy="1280"/>
          </a:xfrm>
        </p:grpSpPr>
        <p:sp>
          <p:nvSpPr>
            <p:cNvPr id="45117" name="Rectangle 38"/>
            <p:cNvSpPr>
              <a:spLocks noChangeArrowheads="1"/>
            </p:cNvSpPr>
            <p:nvPr/>
          </p:nvSpPr>
          <p:spPr bwMode="auto">
            <a:xfrm>
              <a:off x="1944" y="2600"/>
              <a:ext cx="198" cy="183"/>
            </a:xfrm>
            <a:prstGeom prst="rect">
              <a:avLst/>
            </a:prstGeom>
            <a:solidFill>
              <a:srgbClr val="CCFFFF"/>
            </a:solidFill>
            <a:ln w="9525">
              <a:noFill/>
              <a:miter lim="800000"/>
              <a:headEnd/>
              <a:tailEnd/>
            </a:ln>
          </p:spPr>
          <p:txBody>
            <a:bodyPr wrap="none" anchor="ctr">
              <a:prstTxWarp prst="textNoShape">
                <a:avLst/>
              </a:prstTxWarp>
            </a:bodyPr>
            <a:lstStyle/>
            <a:p>
              <a:pPr algn="ctr">
                <a:lnSpc>
                  <a:spcPct val="85000"/>
                </a:lnSpc>
              </a:pPr>
              <a:r>
                <a:rPr lang="en-US" b="1">
                  <a:solidFill>
                    <a:srgbClr val="000000"/>
                  </a:solidFill>
                  <a:latin typeface="Courier New" pitchFamily="1" charset="0"/>
                </a:rPr>
                <a:t>0</a:t>
              </a:r>
            </a:p>
          </p:txBody>
        </p:sp>
        <p:cxnSp>
          <p:nvCxnSpPr>
            <p:cNvPr id="45118" name="AutoShape 39"/>
            <p:cNvCxnSpPr>
              <a:cxnSpLocks noChangeShapeType="1"/>
              <a:stCxn id="45117" idx="2"/>
              <a:endCxn id="45121" idx="0"/>
            </p:cNvCxnSpPr>
            <p:nvPr/>
          </p:nvCxnSpPr>
          <p:spPr bwMode="auto">
            <a:xfrm flipH="1">
              <a:off x="1627" y="2783"/>
              <a:ext cx="416" cy="153"/>
            </a:xfrm>
            <a:prstGeom prst="straightConnector1">
              <a:avLst/>
            </a:prstGeom>
            <a:noFill/>
            <a:ln w="9525">
              <a:solidFill>
                <a:schemeClr val="tx1"/>
              </a:solidFill>
              <a:round/>
              <a:headEnd/>
              <a:tailEnd/>
            </a:ln>
          </p:spPr>
        </p:cxnSp>
        <p:cxnSp>
          <p:nvCxnSpPr>
            <p:cNvPr id="45119" name="AutoShape 40"/>
            <p:cNvCxnSpPr>
              <a:cxnSpLocks noChangeShapeType="1"/>
              <a:stCxn id="45117" idx="2"/>
              <a:endCxn id="45067" idx="0"/>
            </p:cNvCxnSpPr>
            <p:nvPr/>
          </p:nvCxnSpPr>
          <p:spPr bwMode="auto">
            <a:xfrm>
              <a:off x="2043" y="2783"/>
              <a:ext cx="5" cy="1097"/>
            </a:xfrm>
            <a:prstGeom prst="straightConnector1">
              <a:avLst/>
            </a:prstGeom>
            <a:noFill/>
            <a:ln w="9525">
              <a:solidFill>
                <a:schemeClr val="tx1"/>
              </a:solidFill>
              <a:round/>
              <a:headEnd/>
              <a:tailEnd/>
            </a:ln>
          </p:spPr>
        </p:cxnSp>
        <p:cxnSp>
          <p:nvCxnSpPr>
            <p:cNvPr id="45120" name="AutoShape 41"/>
            <p:cNvCxnSpPr>
              <a:cxnSpLocks noChangeShapeType="1"/>
              <a:stCxn id="45117" idx="2"/>
              <a:endCxn id="45068" idx="0"/>
            </p:cNvCxnSpPr>
            <p:nvPr/>
          </p:nvCxnSpPr>
          <p:spPr bwMode="auto">
            <a:xfrm>
              <a:off x="2043" y="2783"/>
              <a:ext cx="213" cy="1097"/>
            </a:xfrm>
            <a:prstGeom prst="straightConnector1">
              <a:avLst/>
            </a:prstGeom>
            <a:noFill/>
            <a:ln w="9525">
              <a:solidFill>
                <a:schemeClr val="tx1"/>
              </a:solidFill>
              <a:round/>
              <a:headEnd/>
              <a:tailEnd/>
            </a:ln>
          </p:spPr>
        </p:cxnSp>
      </p:grpSp>
      <p:grpSp>
        <p:nvGrpSpPr>
          <p:cNvPr id="5" name="Group 42"/>
          <p:cNvGrpSpPr>
            <a:grpSpLocks/>
          </p:cNvGrpSpPr>
          <p:nvPr/>
        </p:nvGrpSpPr>
        <p:grpSpPr bwMode="auto">
          <a:xfrm>
            <a:off x="3243263" y="2997200"/>
            <a:ext cx="2667000" cy="3162300"/>
            <a:chOff x="2043" y="1888"/>
            <a:chExt cx="1680" cy="1992"/>
          </a:xfrm>
        </p:grpSpPr>
        <p:sp>
          <p:nvSpPr>
            <p:cNvPr id="45113" name="Rectangle 43"/>
            <p:cNvSpPr>
              <a:spLocks noChangeArrowheads="1"/>
            </p:cNvSpPr>
            <p:nvPr/>
          </p:nvSpPr>
          <p:spPr bwMode="auto">
            <a:xfrm>
              <a:off x="2682" y="1888"/>
              <a:ext cx="198" cy="183"/>
            </a:xfrm>
            <a:prstGeom prst="rect">
              <a:avLst/>
            </a:prstGeom>
            <a:solidFill>
              <a:srgbClr val="CCFFFF"/>
            </a:solidFill>
            <a:ln w="9525">
              <a:noFill/>
              <a:miter lim="800000"/>
              <a:headEnd/>
              <a:tailEnd/>
            </a:ln>
          </p:spPr>
          <p:txBody>
            <a:bodyPr wrap="none" anchor="ctr">
              <a:prstTxWarp prst="textNoShape">
                <a:avLst/>
              </a:prstTxWarp>
            </a:bodyPr>
            <a:lstStyle/>
            <a:p>
              <a:pPr algn="ctr">
                <a:lnSpc>
                  <a:spcPct val="85000"/>
                </a:lnSpc>
              </a:pPr>
              <a:r>
                <a:rPr lang="en-US" b="1">
                  <a:solidFill>
                    <a:srgbClr val="000000"/>
                  </a:solidFill>
                  <a:latin typeface="Courier New" pitchFamily="1" charset="0"/>
                </a:rPr>
                <a:t>32</a:t>
              </a:r>
            </a:p>
          </p:txBody>
        </p:sp>
        <p:cxnSp>
          <p:nvCxnSpPr>
            <p:cNvPr id="45114" name="AutoShape 44"/>
            <p:cNvCxnSpPr>
              <a:cxnSpLocks noChangeShapeType="1"/>
              <a:stCxn id="45113" idx="2"/>
              <a:endCxn id="45117" idx="0"/>
            </p:cNvCxnSpPr>
            <p:nvPr/>
          </p:nvCxnSpPr>
          <p:spPr bwMode="auto">
            <a:xfrm flipH="1">
              <a:off x="2043" y="2071"/>
              <a:ext cx="738" cy="529"/>
            </a:xfrm>
            <a:prstGeom prst="straightConnector1">
              <a:avLst/>
            </a:prstGeom>
            <a:noFill/>
            <a:ln w="9525">
              <a:solidFill>
                <a:schemeClr val="tx1"/>
              </a:solidFill>
              <a:round/>
              <a:headEnd/>
              <a:tailEnd/>
            </a:ln>
          </p:spPr>
        </p:cxnSp>
        <p:cxnSp>
          <p:nvCxnSpPr>
            <p:cNvPr id="45115" name="AutoShape 45"/>
            <p:cNvCxnSpPr>
              <a:cxnSpLocks noChangeShapeType="1"/>
              <a:stCxn id="45113" idx="2"/>
              <a:endCxn id="45069" idx="0"/>
            </p:cNvCxnSpPr>
            <p:nvPr/>
          </p:nvCxnSpPr>
          <p:spPr bwMode="auto">
            <a:xfrm flipH="1">
              <a:off x="2464" y="2071"/>
              <a:ext cx="317" cy="1809"/>
            </a:xfrm>
            <a:prstGeom prst="straightConnector1">
              <a:avLst/>
            </a:prstGeom>
            <a:noFill/>
            <a:ln w="9525">
              <a:solidFill>
                <a:schemeClr val="tx1"/>
              </a:solidFill>
              <a:round/>
              <a:headEnd/>
              <a:tailEnd/>
            </a:ln>
          </p:spPr>
        </p:cxnSp>
        <p:cxnSp>
          <p:nvCxnSpPr>
            <p:cNvPr id="45116" name="AutoShape 46"/>
            <p:cNvCxnSpPr>
              <a:cxnSpLocks noChangeShapeType="1"/>
              <a:stCxn id="45113" idx="2"/>
              <a:endCxn id="45101" idx="0"/>
            </p:cNvCxnSpPr>
            <p:nvPr/>
          </p:nvCxnSpPr>
          <p:spPr bwMode="auto">
            <a:xfrm>
              <a:off x="2781" y="2071"/>
              <a:ext cx="942" cy="529"/>
            </a:xfrm>
            <a:prstGeom prst="straightConnector1">
              <a:avLst/>
            </a:prstGeom>
            <a:noFill/>
            <a:ln w="9525">
              <a:solidFill>
                <a:schemeClr val="tx1"/>
              </a:solidFill>
              <a:round/>
              <a:headEnd/>
              <a:tailEnd/>
            </a:ln>
          </p:spPr>
        </p:cxnSp>
      </p:grpSp>
      <p:grpSp>
        <p:nvGrpSpPr>
          <p:cNvPr id="6" name="Group 47"/>
          <p:cNvGrpSpPr>
            <a:grpSpLocks/>
          </p:cNvGrpSpPr>
          <p:nvPr/>
        </p:nvGrpSpPr>
        <p:grpSpPr bwMode="auto">
          <a:xfrm>
            <a:off x="4241809" y="5422900"/>
            <a:ext cx="660401" cy="736600"/>
            <a:chOff x="2672" y="3416"/>
            <a:chExt cx="416" cy="464"/>
          </a:xfrm>
        </p:grpSpPr>
        <p:sp>
          <p:nvSpPr>
            <p:cNvPr id="45109" name="Rectangle 48"/>
            <p:cNvSpPr>
              <a:spLocks noChangeArrowheads="1"/>
            </p:cNvSpPr>
            <p:nvPr/>
          </p:nvSpPr>
          <p:spPr bwMode="auto">
            <a:xfrm>
              <a:off x="2781" y="3416"/>
              <a:ext cx="198" cy="213"/>
            </a:xfrm>
            <a:prstGeom prst="rect">
              <a:avLst/>
            </a:prstGeom>
            <a:solidFill>
              <a:srgbClr val="CCFFFF"/>
            </a:solidFill>
            <a:ln w="9525">
              <a:noFill/>
              <a:miter lim="800000"/>
              <a:headEnd/>
              <a:tailEnd/>
            </a:ln>
          </p:spPr>
          <p:txBody>
            <a:bodyPr wrap="none" anchor="ctr">
              <a:prstTxWarp prst="textNoShape">
                <a:avLst/>
              </a:prstTxWarp>
            </a:bodyPr>
            <a:lstStyle/>
            <a:p>
              <a:pPr algn="ctr">
                <a:lnSpc>
                  <a:spcPct val="85000"/>
                </a:lnSpc>
              </a:pPr>
              <a:r>
                <a:rPr lang="en-US" b="1" dirty="0">
                  <a:solidFill>
                    <a:srgbClr val="000000"/>
                  </a:solidFill>
                  <a:latin typeface="Courier New" pitchFamily="1" charset="0"/>
                </a:rPr>
                <a:t>30</a:t>
              </a:r>
            </a:p>
          </p:txBody>
        </p:sp>
        <p:cxnSp>
          <p:nvCxnSpPr>
            <p:cNvPr id="45110" name="AutoShape 49"/>
            <p:cNvCxnSpPr>
              <a:cxnSpLocks noChangeShapeType="1"/>
              <a:stCxn id="45109" idx="2"/>
              <a:endCxn id="45070" idx="0"/>
            </p:cNvCxnSpPr>
            <p:nvPr/>
          </p:nvCxnSpPr>
          <p:spPr bwMode="auto">
            <a:xfrm flipH="1">
              <a:off x="2672" y="3629"/>
              <a:ext cx="208" cy="251"/>
            </a:xfrm>
            <a:prstGeom prst="straightConnector1">
              <a:avLst/>
            </a:prstGeom>
            <a:noFill/>
            <a:ln w="9525">
              <a:solidFill>
                <a:schemeClr val="tx1"/>
              </a:solidFill>
              <a:round/>
              <a:headEnd/>
              <a:tailEnd/>
            </a:ln>
          </p:spPr>
        </p:cxnSp>
        <p:cxnSp>
          <p:nvCxnSpPr>
            <p:cNvPr id="45111" name="AutoShape 50"/>
            <p:cNvCxnSpPr>
              <a:cxnSpLocks noChangeShapeType="1"/>
              <a:stCxn id="45109" idx="2"/>
              <a:endCxn id="45071" idx="0"/>
            </p:cNvCxnSpPr>
            <p:nvPr/>
          </p:nvCxnSpPr>
          <p:spPr bwMode="auto">
            <a:xfrm>
              <a:off x="2880" y="3629"/>
              <a:ext cx="0" cy="251"/>
            </a:xfrm>
            <a:prstGeom prst="straightConnector1">
              <a:avLst/>
            </a:prstGeom>
            <a:noFill/>
            <a:ln w="9525">
              <a:solidFill>
                <a:schemeClr val="tx1"/>
              </a:solidFill>
              <a:round/>
              <a:headEnd/>
              <a:tailEnd/>
            </a:ln>
          </p:spPr>
        </p:cxnSp>
        <p:cxnSp>
          <p:nvCxnSpPr>
            <p:cNvPr id="45112" name="AutoShape 51"/>
            <p:cNvCxnSpPr>
              <a:cxnSpLocks noChangeShapeType="1"/>
              <a:stCxn id="45109" idx="2"/>
              <a:endCxn id="45072" idx="0"/>
            </p:cNvCxnSpPr>
            <p:nvPr/>
          </p:nvCxnSpPr>
          <p:spPr bwMode="auto">
            <a:xfrm>
              <a:off x="2880" y="3629"/>
              <a:ext cx="208" cy="251"/>
            </a:xfrm>
            <a:prstGeom prst="straightConnector1">
              <a:avLst/>
            </a:prstGeom>
            <a:noFill/>
            <a:ln w="9525">
              <a:solidFill>
                <a:schemeClr val="tx1"/>
              </a:solidFill>
              <a:round/>
              <a:headEnd/>
              <a:tailEnd/>
            </a:ln>
          </p:spPr>
        </p:cxnSp>
      </p:grpSp>
      <p:grpSp>
        <p:nvGrpSpPr>
          <p:cNvPr id="7" name="Group 52"/>
          <p:cNvGrpSpPr>
            <a:grpSpLocks/>
          </p:cNvGrpSpPr>
          <p:nvPr/>
        </p:nvGrpSpPr>
        <p:grpSpPr bwMode="auto">
          <a:xfrm>
            <a:off x="4572000" y="4660900"/>
            <a:ext cx="990600" cy="1498600"/>
            <a:chOff x="2880" y="2936"/>
            <a:chExt cx="624" cy="944"/>
          </a:xfrm>
        </p:grpSpPr>
        <p:sp>
          <p:nvSpPr>
            <p:cNvPr id="45105" name="Rectangle 53"/>
            <p:cNvSpPr>
              <a:spLocks noChangeArrowheads="1"/>
            </p:cNvSpPr>
            <p:nvPr/>
          </p:nvSpPr>
          <p:spPr bwMode="auto">
            <a:xfrm>
              <a:off x="3208" y="2936"/>
              <a:ext cx="198" cy="183"/>
            </a:xfrm>
            <a:prstGeom prst="rect">
              <a:avLst/>
            </a:prstGeom>
            <a:solidFill>
              <a:srgbClr val="CCFFFF"/>
            </a:solidFill>
            <a:ln w="9525">
              <a:noFill/>
              <a:miter lim="800000"/>
              <a:headEnd/>
              <a:tailEnd/>
            </a:ln>
          </p:spPr>
          <p:txBody>
            <a:bodyPr wrap="none" anchor="ctr">
              <a:prstTxWarp prst="textNoShape">
                <a:avLst/>
              </a:prstTxWarp>
            </a:bodyPr>
            <a:lstStyle/>
            <a:p>
              <a:pPr algn="ctr">
                <a:lnSpc>
                  <a:spcPct val="85000"/>
                </a:lnSpc>
              </a:pPr>
              <a:r>
                <a:rPr lang="en-US" b="1">
                  <a:solidFill>
                    <a:srgbClr val="000000"/>
                  </a:solidFill>
                  <a:latin typeface="Courier New" pitchFamily="1" charset="0"/>
                </a:rPr>
                <a:t>4</a:t>
              </a:r>
            </a:p>
          </p:txBody>
        </p:sp>
        <p:cxnSp>
          <p:nvCxnSpPr>
            <p:cNvPr id="45106" name="AutoShape 54"/>
            <p:cNvCxnSpPr>
              <a:cxnSpLocks noChangeShapeType="1"/>
              <a:stCxn id="45105" idx="2"/>
              <a:endCxn id="45109" idx="0"/>
            </p:cNvCxnSpPr>
            <p:nvPr/>
          </p:nvCxnSpPr>
          <p:spPr bwMode="auto">
            <a:xfrm flipH="1">
              <a:off x="2880" y="3119"/>
              <a:ext cx="427" cy="297"/>
            </a:xfrm>
            <a:prstGeom prst="straightConnector1">
              <a:avLst/>
            </a:prstGeom>
            <a:noFill/>
            <a:ln w="9525">
              <a:solidFill>
                <a:schemeClr val="tx1"/>
              </a:solidFill>
              <a:round/>
              <a:headEnd/>
              <a:tailEnd/>
            </a:ln>
          </p:spPr>
        </p:cxnSp>
        <p:cxnSp>
          <p:nvCxnSpPr>
            <p:cNvPr id="45107" name="AutoShape 55"/>
            <p:cNvCxnSpPr>
              <a:cxnSpLocks noChangeShapeType="1"/>
              <a:stCxn id="45105" idx="2"/>
              <a:endCxn id="45073" idx="0"/>
            </p:cNvCxnSpPr>
            <p:nvPr/>
          </p:nvCxnSpPr>
          <p:spPr bwMode="auto">
            <a:xfrm flipH="1">
              <a:off x="3296" y="3119"/>
              <a:ext cx="11" cy="761"/>
            </a:xfrm>
            <a:prstGeom prst="straightConnector1">
              <a:avLst/>
            </a:prstGeom>
            <a:noFill/>
            <a:ln w="9525">
              <a:solidFill>
                <a:schemeClr val="tx1"/>
              </a:solidFill>
              <a:round/>
              <a:headEnd/>
              <a:tailEnd/>
            </a:ln>
          </p:spPr>
        </p:cxnSp>
        <p:cxnSp>
          <p:nvCxnSpPr>
            <p:cNvPr id="45108" name="AutoShape 56"/>
            <p:cNvCxnSpPr>
              <a:cxnSpLocks noChangeShapeType="1"/>
              <a:stCxn id="45105" idx="2"/>
              <a:endCxn id="45074" idx="0"/>
            </p:cNvCxnSpPr>
            <p:nvPr/>
          </p:nvCxnSpPr>
          <p:spPr bwMode="auto">
            <a:xfrm>
              <a:off x="3307" y="3119"/>
              <a:ext cx="197" cy="761"/>
            </a:xfrm>
            <a:prstGeom prst="straightConnector1">
              <a:avLst/>
            </a:prstGeom>
            <a:noFill/>
            <a:ln w="9525">
              <a:solidFill>
                <a:schemeClr val="tx1"/>
              </a:solidFill>
              <a:round/>
              <a:headEnd/>
              <a:tailEnd/>
            </a:ln>
          </p:spPr>
        </p:cxnSp>
      </p:grpSp>
      <p:grpSp>
        <p:nvGrpSpPr>
          <p:cNvPr id="8" name="Group 57"/>
          <p:cNvGrpSpPr>
            <a:grpSpLocks/>
          </p:cNvGrpSpPr>
          <p:nvPr/>
        </p:nvGrpSpPr>
        <p:grpSpPr bwMode="auto">
          <a:xfrm>
            <a:off x="5249865" y="4127500"/>
            <a:ext cx="1641475" cy="2032000"/>
            <a:chOff x="3307" y="2600"/>
            <a:chExt cx="1034" cy="1280"/>
          </a:xfrm>
        </p:grpSpPr>
        <p:sp>
          <p:nvSpPr>
            <p:cNvPr id="45101" name="Rectangle 58"/>
            <p:cNvSpPr>
              <a:spLocks noChangeArrowheads="1"/>
            </p:cNvSpPr>
            <p:nvPr/>
          </p:nvSpPr>
          <p:spPr bwMode="auto">
            <a:xfrm>
              <a:off x="3624" y="2600"/>
              <a:ext cx="198" cy="183"/>
            </a:xfrm>
            <a:prstGeom prst="rect">
              <a:avLst/>
            </a:prstGeom>
            <a:solidFill>
              <a:srgbClr val="CCFFFF"/>
            </a:solidFill>
            <a:ln w="9525">
              <a:noFill/>
              <a:miter lim="800000"/>
              <a:headEnd/>
              <a:tailEnd/>
            </a:ln>
          </p:spPr>
          <p:txBody>
            <a:bodyPr wrap="none" anchor="ctr">
              <a:prstTxWarp prst="textNoShape">
                <a:avLst/>
              </a:prstTxWarp>
            </a:bodyPr>
            <a:lstStyle/>
            <a:p>
              <a:pPr algn="ctr">
                <a:lnSpc>
                  <a:spcPct val="85000"/>
                </a:lnSpc>
              </a:pPr>
              <a:r>
                <a:rPr lang="en-US" b="1">
                  <a:solidFill>
                    <a:srgbClr val="000000"/>
                  </a:solidFill>
                  <a:latin typeface="Courier New" pitchFamily="1" charset="0"/>
                </a:rPr>
                <a:t>32</a:t>
              </a:r>
            </a:p>
          </p:txBody>
        </p:sp>
        <p:cxnSp>
          <p:nvCxnSpPr>
            <p:cNvPr id="45102" name="AutoShape 59"/>
            <p:cNvCxnSpPr>
              <a:cxnSpLocks noChangeShapeType="1"/>
              <a:stCxn id="45101" idx="2"/>
              <a:endCxn id="45105" idx="0"/>
            </p:cNvCxnSpPr>
            <p:nvPr/>
          </p:nvCxnSpPr>
          <p:spPr bwMode="auto">
            <a:xfrm flipH="1">
              <a:off x="3307" y="2783"/>
              <a:ext cx="416" cy="153"/>
            </a:xfrm>
            <a:prstGeom prst="straightConnector1">
              <a:avLst/>
            </a:prstGeom>
            <a:noFill/>
            <a:ln w="9525">
              <a:solidFill>
                <a:schemeClr val="tx1"/>
              </a:solidFill>
              <a:round/>
              <a:headEnd/>
              <a:tailEnd/>
            </a:ln>
          </p:spPr>
        </p:cxnSp>
        <p:cxnSp>
          <p:nvCxnSpPr>
            <p:cNvPr id="45103" name="AutoShape 60"/>
            <p:cNvCxnSpPr>
              <a:cxnSpLocks noChangeShapeType="1"/>
              <a:stCxn id="45101" idx="2"/>
              <a:endCxn id="45075" idx="0"/>
            </p:cNvCxnSpPr>
            <p:nvPr/>
          </p:nvCxnSpPr>
          <p:spPr bwMode="auto">
            <a:xfrm flipH="1">
              <a:off x="3712" y="2783"/>
              <a:ext cx="11" cy="1097"/>
            </a:xfrm>
            <a:prstGeom prst="straightConnector1">
              <a:avLst/>
            </a:prstGeom>
            <a:noFill/>
            <a:ln w="9525">
              <a:solidFill>
                <a:schemeClr val="tx1"/>
              </a:solidFill>
              <a:round/>
              <a:headEnd/>
              <a:tailEnd/>
            </a:ln>
          </p:spPr>
        </p:cxnSp>
        <p:cxnSp>
          <p:nvCxnSpPr>
            <p:cNvPr id="45104" name="AutoShape 61"/>
            <p:cNvCxnSpPr>
              <a:cxnSpLocks noChangeShapeType="1"/>
              <a:stCxn id="45101" idx="2"/>
              <a:endCxn id="45097" idx="0"/>
            </p:cNvCxnSpPr>
            <p:nvPr/>
          </p:nvCxnSpPr>
          <p:spPr bwMode="auto">
            <a:xfrm>
              <a:off x="3723" y="2783"/>
              <a:ext cx="618" cy="633"/>
            </a:xfrm>
            <a:prstGeom prst="straightConnector1">
              <a:avLst/>
            </a:prstGeom>
            <a:noFill/>
            <a:ln w="9525">
              <a:solidFill>
                <a:schemeClr val="tx1"/>
              </a:solidFill>
              <a:round/>
              <a:headEnd/>
              <a:tailEnd/>
            </a:ln>
          </p:spPr>
        </p:cxnSp>
      </p:grpSp>
      <p:grpSp>
        <p:nvGrpSpPr>
          <p:cNvPr id="9" name="Group 62"/>
          <p:cNvGrpSpPr>
            <a:grpSpLocks/>
          </p:cNvGrpSpPr>
          <p:nvPr/>
        </p:nvGrpSpPr>
        <p:grpSpPr bwMode="auto">
          <a:xfrm>
            <a:off x="6553200" y="5422900"/>
            <a:ext cx="660400" cy="736600"/>
            <a:chOff x="4128" y="3416"/>
            <a:chExt cx="416" cy="464"/>
          </a:xfrm>
        </p:grpSpPr>
        <p:sp>
          <p:nvSpPr>
            <p:cNvPr id="45097" name="Rectangle 63"/>
            <p:cNvSpPr>
              <a:spLocks noChangeArrowheads="1"/>
            </p:cNvSpPr>
            <p:nvPr/>
          </p:nvSpPr>
          <p:spPr bwMode="auto">
            <a:xfrm>
              <a:off x="4242" y="3416"/>
              <a:ext cx="198" cy="213"/>
            </a:xfrm>
            <a:prstGeom prst="rect">
              <a:avLst/>
            </a:prstGeom>
            <a:solidFill>
              <a:srgbClr val="CCFFFF"/>
            </a:solidFill>
            <a:ln w="9525">
              <a:noFill/>
              <a:miter lim="800000"/>
              <a:headEnd/>
              <a:tailEnd/>
            </a:ln>
          </p:spPr>
          <p:txBody>
            <a:bodyPr wrap="none" anchor="ctr">
              <a:prstTxWarp prst="textNoShape">
                <a:avLst/>
              </a:prstTxWarp>
            </a:bodyPr>
            <a:lstStyle/>
            <a:p>
              <a:pPr algn="ctr">
                <a:lnSpc>
                  <a:spcPct val="85000"/>
                </a:lnSpc>
              </a:pPr>
              <a:r>
                <a:rPr lang="en-US" b="1" dirty="0">
                  <a:solidFill>
                    <a:srgbClr val="000000"/>
                  </a:solidFill>
                  <a:latin typeface="Courier New" pitchFamily="1" charset="0"/>
                </a:rPr>
                <a:t>8</a:t>
              </a:r>
            </a:p>
          </p:txBody>
        </p:sp>
        <p:cxnSp>
          <p:nvCxnSpPr>
            <p:cNvPr id="45098" name="AutoShape 64"/>
            <p:cNvCxnSpPr>
              <a:cxnSpLocks noChangeShapeType="1"/>
              <a:stCxn id="45097" idx="2"/>
              <a:endCxn id="45077" idx="0"/>
            </p:cNvCxnSpPr>
            <p:nvPr/>
          </p:nvCxnSpPr>
          <p:spPr bwMode="auto">
            <a:xfrm flipH="1">
              <a:off x="4128" y="3629"/>
              <a:ext cx="213" cy="251"/>
            </a:xfrm>
            <a:prstGeom prst="straightConnector1">
              <a:avLst/>
            </a:prstGeom>
            <a:noFill/>
            <a:ln w="9525">
              <a:solidFill>
                <a:schemeClr val="tx1"/>
              </a:solidFill>
              <a:round/>
              <a:headEnd/>
              <a:tailEnd/>
            </a:ln>
          </p:spPr>
        </p:cxnSp>
        <p:cxnSp>
          <p:nvCxnSpPr>
            <p:cNvPr id="45099" name="AutoShape 65"/>
            <p:cNvCxnSpPr>
              <a:cxnSpLocks noChangeShapeType="1"/>
              <a:stCxn id="45097" idx="2"/>
              <a:endCxn id="45078" idx="0"/>
            </p:cNvCxnSpPr>
            <p:nvPr/>
          </p:nvCxnSpPr>
          <p:spPr bwMode="auto">
            <a:xfrm flipH="1">
              <a:off x="4336" y="3629"/>
              <a:ext cx="5" cy="251"/>
            </a:xfrm>
            <a:prstGeom prst="straightConnector1">
              <a:avLst/>
            </a:prstGeom>
            <a:noFill/>
            <a:ln w="9525">
              <a:solidFill>
                <a:schemeClr val="tx1"/>
              </a:solidFill>
              <a:round/>
              <a:headEnd/>
              <a:tailEnd/>
            </a:ln>
          </p:spPr>
        </p:cxnSp>
        <p:cxnSp>
          <p:nvCxnSpPr>
            <p:cNvPr id="45100" name="AutoShape 66"/>
            <p:cNvCxnSpPr>
              <a:cxnSpLocks noChangeShapeType="1"/>
              <a:stCxn id="45097" idx="2"/>
              <a:endCxn id="45079" idx="0"/>
            </p:cNvCxnSpPr>
            <p:nvPr/>
          </p:nvCxnSpPr>
          <p:spPr bwMode="auto">
            <a:xfrm>
              <a:off x="4341" y="3629"/>
              <a:ext cx="203" cy="251"/>
            </a:xfrm>
            <a:prstGeom prst="straightConnector1">
              <a:avLst/>
            </a:prstGeom>
            <a:noFill/>
            <a:ln w="9525">
              <a:solidFill>
                <a:schemeClr val="tx1"/>
              </a:solidFill>
              <a:round/>
              <a:headEnd/>
              <a:tailEnd/>
            </a:ln>
          </p:spPr>
        </p:cxnSp>
      </p:grpSp>
      <p:grpSp>
        <p:nvGrpSpPr>
          <p:cNvPr id="10" name="Group 67"/>
          <p:cNvGrpSpPr>
            <a:grpSpLocks/>
          </p:cNvGrpSpPr>
          <p:nvPr/>
        </p:nvGrpSpPr>
        <p:grpSpPr bwMode="auto">
          <a:xfrm>
            <a:off x="4414838" y="1828800"/>
            <a:ext cx="3903662" cy="4330700"/>
            <a:chOff x="2781" y="1152"/>
            <a:chExt cx="2459" cy="2728"/>
          </a:xfrm>
        </p:grpSpPr>
        <p:sp>
          <p:nvSpPr>
            <p:cNvPr id="45092" name="Oval 68"/>
            <p:cNvSpPr>
              <a:spLocks noChangeArrowheads="1"/>
            </p:cNvSpPr>
            <p:nvPr/>
          </p:nvSpPr>
          <p:spPr bwMode="auto">
            <a:xfrm>
              <a:off x="4072" y="1152"/>
              <a:ext cx="317" cy="317"/>
            </a:xfrm>
            <a:prstGeom prst="ellipse">
              <a:avLst/>
            </a:prstGeom>
            <a:solidFill>
              <a:schemeClr val="bg1"/>
            </a:solidFill>
            <a:ln w="9525">
              <a:solidFill>
                <a:schemeClr val="tx1"/>
              </a:solidFill>
              <a:round/>
              <a:headEnd/>
              <a:tailEnd/>
            </a:ln>
          </p:spPr>
          <p:txBody>
            <a:bodyPr wrap="none" anchor="ctr">
              <a:prstTxWarp prst="textNoShape">
                <a:avLst/>
              </a:prstTxWarp>
            </a:bodyPr>
            <a:lstStyle/>
            <a:p>
              <a:pPr algn="ctr">
                <a:lnSpc>
                  <a:spcPct val="85000"/>
                </a:lnSpc>
              </a:pPr>
              <a:endParaRPr lang="en-US" sz="2200" b="1">
                <a:solidFill>
                  <a:srgbClr val="000000"/>
                </a:solidFill>
                <a:latin typeface="Courier New" pitchFamily="1" charset="0"/>
              </a:endParaRPr>
            </a:p>
          </p:txBody>
        </p:sp>
        <p:cxnSp>
          <p:nvCxnSpPr>
            <p:cNvPr id="45093" name="AutoShape 69"/>
            <p:cNvCxnSpPr>
              <a:cxnSpLocks noChangeShapeType="1"/>
              <a:stCxn id="45092" idx="4"/>
              <a:endCxn id="45113" idx="0"/>
            </p:cNvCxnSpPr>
            <p:nvPr/>
          </p:nvCxnSpPr>
          <p:spPr bwMode="auto">
            <a:xfrm flipH="1">
              <a:off x="2781" y="1469"/>
              <a:ext cx="1450" cy="419"/>
            </a:xfrm>
            <a:prstGeom prst="straightConnector1">
              <a:avLst/>
            </a:prstGeom>
            <a:noFill/>
            <a:ln w="9525">
              <a:solidFill>
                <a:schemeClr val="tx1"/>
              </a:solidFill>
              <a:round/>
              <a:headEnd/>
              <a:tailEnd/>
            </a:ln>
          </p:spPr>
        </p:cxnSp>
        <p:cxnSp>
          <p:nvCxnSpPr>
            <p:cNvPr id="45094" name="AutoShape 70"/>
            <p:cNvCxnSpPr>
              <a:cxnSpLocks noChangeShapeType="1"/>
              <a:stCxn id="45092" idx="4"/>
              <a:endCxn id="45081" idx="0"/>
            </p:cNvCxnSpPr>
            <p:nvPr/>
          </p:nvCxnSpPr>
          <p:spPr bwMode="auto">
            <a:xfrm>
              <a:off x="4231" y="1469"/>
              <a:ext cx="729" cy="2411"/>
            </a:xfrm>
            <a:prstGeom prst="straightConnector1">
              <a:avLst/>
            </a:prstGeom>
            <a:noFill/>
            <a:ln w="9525">
              <a:solidFill>
                <a:schemeClr val="tx1"/>
              </a:solidFill>
              <a:round/>
              <a:headEnd/>
              <a:tailEnd/>
            </a:ln>
          </p:spPr>
        </p:cxnSp>
        <p:cxnSp>
          <p:nvCxnSpPr>
            <p:cNvPr id="45095" name="AutoShape 71"/>
            <p:cNvCxnSpPr>
              <a:cxnSpLocks noChangeShapeType="1"/>
              <a:stCxn id="45092" idx="4"/>
              <a:endCxn id="45082" idx="0"/>
            </p:cNvCxnSpPr>
            <p:nvPr/>
          </p:nvCxnSpPr>
          <p:spPr bwMode="auto">
            <a:xfrm>
              <a:off x="4231" y="1469"/>
              <a:ext cx="1009" cy="2411"/>
            </a:xfrm>
            <a:prstGeom prst="straightConnector1">
              <a:avLst/>
            </a:prstGeom>
            <a:noFill/>
            <a:ln w="9525">
              <a:solidFill>
                <a:schemeClr val="tx1"/>
              </a:solidFill>
              <a:round/>
              <a:headEnd/>
              <a:tailEnd/>
            </a:ln>
          </p:spPr>
        </p:cxnSp>
        <p:sp>
          <p:nvSpPr>
            <p:cNvPr id="45096" name="Text Box 72"/>
            <p:cNvSpPr txBox="1">
              <a:spLocks noChangeArrowheads="1"/>
            </p:cNvSpPr>
            <p:nvPr/>
          </p:nvSpPr>
          <p:spPr bwMode="auto">
            <a:xfrm>
              <a:off x="4056" y="1176"/>
              <a:ext cx="336" cy="247"/>
            </a:xfrm>
            <a:prstGeom prst="rect">
              <a:avLst/>
            </a:prstGeom>
            <a:noFill/>
            <a:ln w="9525">
              <a:noFill/>
              <a:miter lim="800000"/>
              <a:headEnd/>
              <a:tailEnd/>
            </a:ln>
          </p:spPr>
          <p:txBody>
            <a:bodyPr>
              <a:prstTxWarp prst="textNoShape">
                <a:avLst/>
              </a:prstTxWarp>
              <a:spAutoFit/>
            </a:bodyPr>
            <a:lstStyle/>
            <a:p>
              <a:pPr algn="ctr">
                <a:lnSpc>
                  <a:spcPct val="85000"/>
                </a:lnSpc>
                <a:spcBef>
                  <a:spcPct val="50000"/>
                </a:spcBef>
              </a:pPr>
              <a:r>
                <a:rPr lang="en-US" sz="2200" b="1">
                  <a:solidFill>
                    <a:srgbClr val="000000"/>
                  </a:solidFill>
                  <a:latin typeface="Courier New" pitchFamily="1" charset="0"/>
                </a:rPr>
                <a:t>42</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499"/>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499"/>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499"/>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499"/>
                                          </p:stCondLst>
                                        </p:cTn>
                                        <p:tgtEl>
                                          <p:spTgt spid="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499"/>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a:xfrm>
            <a:off x="0" y="76200"/>
            <a:ext cx="9144000" cy="1143000"/>
          </a:xfrm>
          <a:noFill/>
        </p:spPr>
        <p:txBody>
          <a:bodyPr/>
          <a:lstStyle/>
          <a:p>
            <a:r>
              <a:rPr lang="en-US" sz="4000" dirty="0">
                <a:solidFill>
                  <a:srgbClr val="FF0000"/>
                </a:solidFill>
              </a:rPr>
              <a:t>Assignment Statements</a:t>
            </a:r>
            <a:endParaRPr lang="en-US" dirty="0">
              <a:solidFill>
                <a:schemeClr val="tx1"/>
              </a:solidFill>
            </a:endParaRPr>
          </a:p>
        </p:txBody>
      </p:sp>
      <p:sp>
        <p:nvSpPr>
          <p:cNvPr id="47108" name="Text Box 4"/>
          <p:cNvSpPr txBox="1">
            <a:spLocks noChangeArrowheads="1"/>
          </p:cNvSpPr>
          <p:nvPr/>
        </p:nvSpPr>
        <p:spPr bwMode="auto">
          <a:xfrm>
            <a:off x="1447800" y="2197100"/>
            <a:ext cx="6400800" cy="427038"/>
          </a:xfrm>
          <a:prstGeom prst="rect">
            <a:avLst/>
          </a:prstGeom>
          <a:solidFill>
            <a:schemeClr val="bg1"/>
          </a:solidFill>
          <a:ln w="9525">
            <a:solidFill>
              <a:schemeClr val="tx1"/>
            </a:solidFill>
            <a:miter lim="800000"/>
            <a:headEnd/>
            <a:tailEnd/>
          </a:ln>
        </p:spPr>
        <p:txBody>
          <a:bodyPr wrap="square">
            <a:prstTxWarp prst="textNoShape">
              <a:avLst/>
            </a:prstTxWarp>
            <a:spAutoFit/>
          </a:bodyPr>
          <a:lstStyle/>
          <a:p>
            <a:pPr>
              <a:spcBef>
                <a:spcPct val="50000"/>
              </a:spcBef>
            </a:pPr>
            <a:r>
              <a:rPr lang="en-US" sz="2200" i="1" dirty="0">
                <a:solidFill>
                  <a:srgbClr val="000000"/>
                </a:solidFill>
                <a:latin typeface="Times New Roman" pitchFamily="1" charset="0"/>
              </a:rPr>
              <a:t>variable</a:t>
            </a:r>
            <a:r>
              <a:rPr lang="en-US" sz="2200" b="1" dirty="0">
                <a:solidFill>
                  <a:srgbClr val="000000"/>
                </a:solidFill>
                <a:latin typeface="Courier New" pitchFamily="1" charset="0"/>
              </a:rPr>
              <a:t> = </a:t>
            </a:r>
            <a:r>
              <a:rPr lang="en-US" sz="2200" i="1" dirty="0">
                <a:solidFill>
                  <a:srgbClr val="000000"/>
                </a:solidFill>
                <a:latin typeface="Times New Roman" pitchFamily="1" charset="0"/>
              </a:rPr>
              <a:t>expression</a:t>
            </a:r>
            <a:r>
              <a:rPr lang="en-US" sz="2200" b="1" dirty="0">
                <a:solidFill>
                  <a:srgbClr val="000000"/>
                </a:solidFill>
                <a:latin typeface="Courier New" pitchFamily="1" charset="0"/>
              </a:rPr>
              <a:t>;</a:t>
            </a:r>
          </a:p>
        </p:txBody>
      </p:sp>
      <p:sp>
        <p:nvSpPr>
          <p:cNvPr id="47109" name="Rectangle 5"/>
          <p:cNvSpPr>
            <a:spLocks noChangeArrowheads="1"/>
          </p:cNvSpPr>
          <p:nvPr/>
        </p:nvSpPr>
        <p:spPr bwMode="auto">
          <a:xfrm>
            <a:off x="482600" y="1219200"/>
            <a:ext cx="8128000" cy="762000"/>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dirty="0">
                <a:solidFill>
                  <a:srgbClr val="000000"/>
                </a:solidFill>
                <a:latin typeface="Times New Roman" pitchFamily="1" charset="0"/>
              </a:rPr>
              <a:t>You can change the value of a variable in your program by using an </a:t>
            </a:r>
            <a:r>
              <a:rPr lang="en-US" b="1" i="1" dirty="0">
                <a:solidFill>
                  <a:srgbClr val="FF0000"/>
                </a:solidFill>
                <a:latin typeface="Times New Roman" pitchFamily="1" charset="0"/>
              </a:rPr>
              <a:t>assignment statement</a:t>
            </a:r>
            <a:r>
              <a:rPr lang="en-US" i="1" dirty="0">
                <a:solidFill>
                  <a:srgbClr val="000000"/>
                </a:solidFill>
                <a:latin typeface="Times New Roman" pitchFamily="1" charset="0"/>
              </a:rPr>
              <a:t>,</a:t>
            </a:r>
            <a:r>
              <a:rPr lang="en-US" dirty="0">
                <a:solidFill>
                  <a:srgbClr val="000000"/>
                </a:solidFill>
                <a:latin typeface="Times New Roman" pitchFamily="1" charset="0"/>
              </a:rPr>
              <a:t> which has the general form:</a:t>
            </a:r>
          </a:p>
        </p:txBody>
      </p:sp>
      <p:grpSp>
        <p:nvGrpSpPr>
          <p:cNvPr id="2" name="Group 6"/>
          <p:cNvGrpSpPr>
            <a:grpSpLocks/>
          </p:cNvGrpSpPr>
          <p:nvPr/>
        </p:nvGrpSpPr>
        <p:grpSpPr bwMode="auto">
          <a:xfrm>
            <a:off x="469900" y="3035300"/>
            <a:ext cx="8140700" cy="2679700"/>
            <a:chOff x="296" y="1912"/>
            <a:chExt cx="5128" cy="1688"/>
          </a:xfrm>
        </p:grpSpPr>
        <p:sp>
          <p:nvSpPr>
            <p:cNvPr id="47112" name="Rectangle 7"/>
            <p:cNvSpPr>
              <a:spLocks noChangeArrowheads="1"/>
            </p:cNvSpPr>
            <p:nvPr/>
          </p:nvSpPr>
          <p:spPr bwMode="auto">
            <a:xfrm>
              <a:off x="304" y="1912"/>
              <a:ext cx="5120" cy="920"/>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dirty="0">
                  <a:solidFill>
                    <a:srgbClr val="000000"/>
                  </a:solidFill>
                  <a:latin typeface="Times New Roman" pitchFamily="1" charset="0"/>
                </a:rPr>
                <a:t>The effect of an assignment statement is to compute the value of the expression on the right side of the equal sign and assign that value to the variable that appears on the left.  Thus, the assignment statement</a:t>
              </a:r>
            </a:p>
          </p:txBody>
        </p:sp>
        <p:sp>
          <p:nvSpPr>
            <p:cNvPr id="47113" name="Text Box 8"/>
            <p:cNvSpPr txBox="1">
              <a:spLocks noChangeArrowheads="1"/>
            </p:cNvSpPr>
            <p:nvPr/>
          </p:nvSpPr>
          <p:spPr bwMode="auto">
            <a:xfrm>
              <a:off x="912" y="2826"/>
              <a:ext cx="4032" cy="237"/>
            </a:xfrm>
            <a:prstGeom prst="rect">
              <a:avLst/>
            </a:prstGeom>
            <a:solidFill>
              <a:schemeClr val="bg1"/>
            </a:solidFill>
            <a:ln w="9525">
              <a:solidFill>
                <a:schemeClr val="tx1"/>
              </a:solidFill>
              <a:miter lim="800000"/>
              <a:headEnd/>
              <a:tailEnd/>
            </a:ln>
          </p:spPr>
          <p:txBody>
            <a:bodyPr wrap="square">
              <a:prstTxWarp prst="textNoShape">
                <a:avLst/>
              </a:prstTxWarp>
              <a:spAutoFit/>
            </a:bodyPr>
            <a:lstStyle/>
            <a:p>
              <a:pPr algn="just">
                <a:lnSpc>
                  <a:spcPct val="90000"/>
                </a:lnSpc>
              </a:pPr>
              <a:r>
                <a:rPr lang="en-US" sz="2000" b="1" dirty="0">
                  <a:solidFill>
                    <a:srgbClr val="000000"/>
                  </a:solidFill>
                  <a:latin typeface="Courier New" pitchFamily="1" charset="0"/>
                </a:rPr>
                <a:t>total = total + value;</a:t>
              </a:r>
            </a:p>
          </p:txBody>
        </p:sp>
        <p:sp>
          <p:nvSpPr>
            <p:cNvPr id="47114" name="Rectangle 9"/>
            <p:cNvSpPr>
              <a:spLocks noChangeArrowheads="1"/>
            </p:cNvSpPr>
            <p:nvPr/>
          </p:nvSpPr>
          <p:spPr bwMode="auto">
            <a:xfrm>
              <a:off x="296" y="3112"/>
              <a:ext cx="5120" cy="488"/>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pPr>
              <a:r>
                <a:rPr lang="en-US" dirty="0">
                  <a:solidFill>
                    <a:srgbClr val="000000"/>
                  </a:solidFill>
                  <a:latin typeface="Times New Roman" pitchFamily="1" charset="0"/>
                </a:rPr>
                <a:t>	adds together the current values of the variables </a:t>
              </a:r>
              <a:r>
                <a:rPr lang="en-US" sz="2000" b="1" dirty="0">
                  <a:solidFill>
                    <a:srgbClr val="000000"/>
                  </a:solidFill>
                  <a:latin typeface="Courier New" pitchFamily="1" charset="0"/>
                </a:rPr>
                <a:t>total</a:t>
              </a:r>
              <a:r>
                <a:rPr lang="en-US" dirty="0">
                  <a:solidFill>
                    <a:srgbClr val="000000"/>
                  </a:solidFill>
                  <a:latin typeface="Times New Roman" pitchFamily="1" charset="0"/>
                </a:rPr>
                <a:t> and </a:t>
              </a:r>
              <a:r>
                <a:rPr lang="en-US" sz="2000" b="1" dirty="0">
                  <a:solidFill>
                    <a:srgbClr val="000000"/>
                  </a:solidFill>
                  <a:latin typeface="Courier New" pitchFamily="1" charset="0"/>
                </a:rPr>
                <a:t>value</a:t>
              </a:r>
              <a:r>
                <a:rPr lang="en-US" dirty="0">
                  <a:solidFill>
                    <a:srgbClr val="000000"/>
                  </a:solidFill>
                  <a:latin typeface="Times New Roman" pitchFamily="1" charset="0"/>
                </a:rPr>
                <a:t> and then stores that sum back in the variable </a:t>
              </a:r>
              <a:r>
                <a:rPr lang="en-US" sz="2000" b="1" dirty="0">
                  <a:solidFill>
                    <a:srgbClr val="000000"/>
                  </a:solidFill>
                  <a:latin typeface="Courier New" pitchFamily="1" charset="0"/>
                </a:rPr>
                <a:t>total</a:t>
              </a:r>
              <a:r>
                <a:rPr lang="en-US" dirty="0">
                  <a:solidFill>
                    <a:srgbClr val="000000"/>
                  </a:solidFill>
                  <a:latin typeface="Times New Roman" pitchFamily="1" charset="0"/>
                </a:rPr>
                <a:t>.</a:t>
              </a:r>
            </a:p>
          </p:txBody>
        </p:sp>
      </p:grpSp>
      <p:sp>
        <p:nvSpPr>
          <p:cNvPr id="516106" name="Rectangle 10"/>
          <p:cNvSpPr>
            <a:spLocks noChangeArrowheads="1"/>
          </p:cNvSpPr>
          <p:nvPr/>
        </p:nvSpPr>
        <p:spPr bwMode="auto">
          <a:xfrm>
            <a:off x="495300" y="5753100"/>
            <a:ext cx="8128000" cy="876300"/>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dirty="0">
                <a:solidFill>
                  <a:srgbClr val="000000"/>
                </a:solidFill>
                <a:latin typeface="Times New Roman" pitchFamily="1" charset="0"/>
              </a:rPr>
              <a:t>When you assign a new value to a variable, the old value of that variable is lost.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610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xfrm>
            <a:off x="0" y="76200"/>
            <a:ext cx="9144000" cy="1143000"/>
          </a:xfrm>
          <a:noFill/>
        </p:spPr>
        <p:txBody>
          <a:bodyPr/>
          <a:lstStyle/>
          <a:p>
            <a:r>
              <a:rPr lang="en-US" sz="4000" dirty="0">
                <a:solidFill>
                  <a:srgbClr val="FF0000"/>
                </a:solidFill>
              </a:rPr>
              <a:t>Shorthand Assignments</a:t>
            </a:r>
            <a:endParaRPr lang="en-US" dirty="0">
              <a:solidFill>
                <a:schemeClr val="tx1"/>
              </a:solidFill>
            </a:endParaRPr>
          </a:p>
        </p:txBody>
      </p:sp>
      <p:sp>
        <p:nvSpPr>
          <p:cNvPr id="49155" name="Rectangle 3"/>
          <p:cNvSpPr>
            <a:spLocks noChangeArrowheads="1"/>
          </p:cNvSpPr>
          <p:nvPr/>
        </p:nvSpPr>
        <p:spPr bwMode="auto">
          <a:xfrm>
            <a:off x="482600" y="1219200"/>
            <a:ext cx="8128000" cy="762000"/>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dirty="0">
                <a:solidFill>
                  <a:srgbClr val="000000"/>
                </a:solidFill>
                <a:latin typeface="Times New Roman" pitchFamily="1" charset="0"/>
              </a:rPr>
              <a:t>Statements such as</a:t>
            </a:r>
          </a:p>
        </p:txBody>
      </p:sp>
      <p:sp>
        <p:nvSpPr>
          <p:cNvPr id="49156" name="Text Box 4"/>
          <p:cNvSpPr txBox="1">
            <a:spLocks noChangeArrowheads="1"/>
          </p:cNvSpPr>
          <p:nvPr/>
        </p:nvSpPr>
        <p:spPr bwMode="auto">
          <a:xfrm>
            <a:off x="1447800" y="1679575"/>
            <a:ext cx="6400800" cy="377026"/>
          </a:xfrm>
          <a:prstGeom prst="rect">
            <a:avLst/>
          </a:prstGeom>
          <a:solidFill>
            <a:schemeClr val="bg1"/>
          </a:solidFill>
          <a:ln w="9525">
            <a:solidFill>
              <a:schemeClr val="tx1"/>
            </a:solidFill>
            <a:miter lim="800000"/>
            <a:headEnd/>
            <a:tailEnd/>
          </a:ln>
        </p:spPr>
        <p:txBody>
          <a:bodyPr wrap="square">
            <a:prstTxWarp prst="textNoShape">
              <a:avLst/>
            </a:prstTxWarp>
            <a:spAutoFit/>
          </a:bodyPr>
          <a:lstStyle/>
          <a:p>
            <a:pPr>
              <a:lnSpc>
                <a:spcPct val="90000"/>
              </a:lnSpc>
            </a:pPr>
            <a:r>
              <a:rPr lang="en-US" sz="2000" b="1" dirty="0">
                <a:solidFill>
                  <a:srgbClr val="000000"/>
                </a:solidFill>
                <a:latin typeface="Courier New" pitchFamily="1" charset="0"/>
              </a:rPr>
              <a:t>total = total + value;</a:t>
            </a:r>
          </a:p>
        </p:txBody>
      </p:sp>
      <p:sp>
        <p:nvSpPr>
          <p:cNvPr id="49157" name="Rectangle 5"/>
          <p:cNvSpPr>
            <a:spLocks noChangeArrowheads="1"/>
          </p:cNvSpPr>
          <p:nvPr/>
        </p:nvSpPr>
        <p:spPr bwMode="auto">
          <a:xfrm>
            <a:off x="482600" y="2120900"/>
            <a:ext cx="8280400" cy="469900"/>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pPr>
            <a:r>
              <a:rPr lang="en-US" dirty="0">
                <a:solidFill>
                  <a:srgbClr val="000000"/>
                </a:solidFill>
                <a:latin typeface="Times New Roman" pitchFamily="1" charset="0"/>
              </a:rPr>
              <a:t>	are so common that C++ allows the following shorthand form:</a:t>
            </a:r>
          </a:p>
        </p:txBody>
      </p:sp>
      <p:sp>
        <p:nvSpPr>
          <p:cNvPr id="49158" name="Text Box 6"/>
          <p:cNvSpPr txBox="1">
            <a:spLocks noChangeArrowheads="1"/>
          </p:cNvSpPr>
          <p:nvPr/>
        </p:nvSpPr>
        <p:spPr bwMode="auto">
          <a:xfrm>
            <a:off x="1447800" y="2616200"/>
            <a:ext cx="6400800" cy="377026"/>
          </a:xfrm>
          <a:prstGeom prst="rect">
            <a:avLst/>
          </a:prstGeom>
          <a:solidFill>
            <a:schemeClr val="bg1"/>
          </a:solidFill>
          <a:ln w="9525">
            <a:solidFill>
              <a:schemeClr val="tx1"/>
            </a:solidFill>
            <a:miter lim="800000"/>
            <a:headEnd/>
            <a:tailEnd/>
          </a:ln>
        </p:spPr>
        <p:txBody>
          <a:bodyPr wrap="square">
            <a:prstTxWarp prst="textNoShape">
              <a:avLst/>
            </a:prstTxWarp>
            <a:spAutoFit/>
          </a:bodyPr>
          <a:lstStyle/>
          <a:p>
            <a:pPr>
              <a:lnSpc>
                <a:spcPct val="90000"/>
              </a:lnSpc>
            </a:pPr>
            <a:r>
              <a:rPr lang="en-US" sz="2000" b="1" dirty="0">
                <a:solidFill>
                  <a:srgbClr val="000000"/>
                </a:solidFill>
                <a:latin typeface="Courier New" pitchFamily="1" charset="0"/>
              </a:rPr>
              <a:t>total += value;</a:t>
            </a:r>
          </a:p>
        </p:txBody>
      </p:sp>
      <p:grpSp>
        <p:nvGrpSpPr>
          <p:cNvPr id="2" name="Group 7"/>
          <p:cNvGrpSpPr>
            <a:grpSpLocks/>
          </p:cNvGrpSpPr>
          <p:nvPr/>
        </p:nvGrpSpPr>
        <p:grpSpPr bwMode="auto">
          <a:xfrm>
            <a:off x="482600" y="3111502"/>
            <a:ext cx="8280400" cy="3441701"/>
            <a:chOff x="304" y="1960"/>
            <a:chExt cx="5216" cy="2168"/>
          </a:xfrm>
        </p:grpSpPr>
        <p:sp>
          <p:nvSpPr>
            <p:cNvPr id="49161" name="Text Box 9"/>
            <p:cNvSpPr txBox="1">
              <a:spLocks noChangeArrowheads="1"/>
            </p:cNvSpPr>
            <p:nvPr/>
          </p:nvSpPr>
          <p:spPr bwMode="auto">
            <a:xfrm>
              <a:off x="912" y="2328"/>
              <a:ext cx="4032" cy="250"/>
            </a:xfrm>
            <a:prstGeom prst="rect">
              <a:avLst/>
            </a:prstGeom>
            <a:solidFill>
              <a:schemeClr val="bg1"/>
            </a:solidFill>
            <a:ln w="9525">
              <a:solidFill>
                <a:schemeClr val="tx1"/>
              </a:solidFill>
              <a:miter lim="800000"/>
              <a:headEnd/>
              <a:tailEnd/>
            </a:ln>
          </p:spPr>
          <p:txBody>
            <a:bodyPr wrap="square">
              <a:prstTxWarp prst="textNoShape">
                <a:avLst/>
              </a:prstTxWarp>
              <a:spAutoFit/>
            </a:bodyPr>
            <a:lstStyle/>
            <a:p>
              <a:pPr>
                <a:spcBef>
                  <a:spcPct val="50000"/>
                </a:spcBef>
              </a:pPr>
              <a:r>
                <a:rPr lang="en-US" sz="2000" i="1" dirty="0">
                  <a:solidFill>
                    <a:srgbClr val="000000"/>
                  </a:solidFill>
                  <a:latin typeface="Times New Roman" pitchFamily="1" charset="0"/>
                </a:rPr>
                <a:t>variable</a:t>
              </a:r>
              <a:r>
                <a:rPr lang="en-US" sz="2000" b="1" dirty="0">
                  <a:solidFill>
                    <a:srgbClr val="000000"/>
                  </a:solidFill>
                  <a:latin typeface="Courier New" pitchFamily="1" charset="0"/>
                </a:rPr>
                <a:t> </a:t>
              </a:r>
              <a:r>
                <a:rPr lang="en-US" sz="2000" i="1" dirty="0">
                  <a:solidFill>
                    <a:srgbClr val="000000"/>
                  </a:solidFill>
                  <a:latin typeface="Times New Roman" pitchFamily="1" charset="0"/>
                </a:rPr>
                <a:t>op</a:t>
              </a:r>
              <a:r>
                <a:rPr lang="en-US" sz="2000" b="1" dirty="0">
                  <a:solidFill>
                    <a:srgbClr val="000000"/>
                  </a:solidFill>
                  <a:latin typeface="Courier New" pitchFamily="1" charset="0"/>
                </a:rPr>
                <a:t>= </a:t>
              </a:r>
              <a:r>
                <a:rPr lang="en-US" sz="2000" i="1" dirty="0">
                  <a:solidFill>
                    <a:srgbClr val="000000"/>
                  </a:solidFill>
                  <a:latin typeface="Times New Roman" pitchFamily="1" charset="0"/>
                </a:rPr>
                <a:t>expression</a:t>
              </a:r>
              <a:r>
                <a:rPr lang="en-US" sz="2000" b="1" dirty="0">
                  <a:solidFill>
                    <a:srgbClr val="000000"/>
                  </a:solidFill>
                  <a:latin typeface="Courier New" pitchFamily="1" charset="0"/>
                </a:rPr>
                <a:t>;</a:t>
              </a:r>
            </a:p>
          </p:txBody>
        </p:sp>
        <p:sp>
          <p:nvSpPr>
            <p:cNvPr id="49162" name="Rectangle 10"/>
            <p:cNvSpPr>
              <a:spLocks noChangeArrowheads="1"/>
            </p:cNvSpPr>
            <p:nvPr/>
          </p:nvSpPr>
          <p:spPr bwMode="auto">
            <a:xfrm>
              <a:off x="304" y="1960"/>
              <a:ext cx="5120" cy="920"/>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dirty="0">
                  <a:solidFill>
                    <a:srgbClr val="000000"/>
                  </a:solidFill>
                  <a:latin typeface="Times New Roman" pitchFamily="1" charset="0"/>
                </a:rPr>
                <a:t>The general form of a </a:t>
              </a:r>
              <a:r>
                <a:rPr lang="en-US" b="1" i="1" dirty="0">
                  <a:solidFill>
                    <a:srgbClr val="FF0000"/>
                  </a:solidFill>
                  <a:latin typeface="Times New Roman" pitchFamily="1" charset="0"/>
                </a:rPr>
                <a:t>shorthand assignment</a:t>
              </a:r>
              <a:r>
                <a:rPr lang="en-US" dirty="0">
                  <a:solidFill>
                    <a:srgbClr val="FF0000"/>
                  </a:solidFill>
                  <a:latin typeface="Times New Roman" pitchFamily="1" charset="0"/>
                </a:rPr>
                <a:t> </a:t>
              </a:r>
              <a:r>
                <a:rPr lang="en-US" dirty="0">
                  <a:solidFill>
                    <a:srgbClr val="000000"/>
                  </a:solidFill>
                  <a:latin typeface="Times New Roman" pitchFamily="1" charset="0"/>
                </a:rPr>
                <a:t>is</a:t>
              </a:r>
            </a:p>
          </p:txBody>
        </p:sp>
        <p:sp>
          <p:nvSpPr>
            <p:cNvPr id="49163" name="Rectangle 11"/>
            <p:cNvSpPr>
              <a:spLocks noChangeArrowheads="1"/>
            </p:cNvSpPr>
            <p:nvPr/>
          </p:nvSpPr>
          <p:spPr bwMode="auto">
            <a:xfrm>
              <a:off x="304" y="2680"/>
              <a:ext cx="5120" cy="488"/>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pPr>
              <a:r>
                <a:rPr lang="en-US" dirty="0">
                  <a:solidFill>
                    <a:srgbClr val="000000"/>
                  </a:solidFill>
                  <a:latin typeface="Times New Roman" pitchFamily="1" charset="0"/>
                </a:rPr>
                <a:t>	where </a:t>
              </a:r>
              <a:r>
                <a:rPr lang="en-US" sz="2000" i="1" dirty="0">
                  <a:solidFill>
                    <a:srgbClr val="000000"/>
                  </a:solidFill>
                  <a:latin typeface="Times New Roman" pitchFamily="1" charset="0"/>
                </a:rPr>
                <a:t>op</a:t>
              </a:r>
              <a:r>
                <a:rPr lang="en-US" sz="2000" dirty="0">
                  <a:solidFill>
                    <a:srgbClr val="000000"/>
                  </a:solidFill>
                  <a:latin typeface="Times New Roman" pitchFamily="1" charset="0"/>
                </a:rPr>
                <a:t> </a:t>
              </a:r>
              <a:r>
                <a:rPr lang="en-US" dirty="0">
                  <a:solidFill>
                    <a:srgbClr val="000000"/>
                  </a:solidFill>
                  <a:latin typeface="Times New Roman" pitchFamily="1" charset="0"/>
                </a:rPr>
                <a:t>is any of C++’s binary operators.  The effect of this statement is the same as</a:t>
              </a:r>
            </a:p>
          </p:txBody>
        </p:sp>
        <p:sp>
          <p:nvSpPr>
            <p:cNvPr id="49164" name="Text Box 12"/>
            <p:cNvSpPr txBox="1">
              <a:spLocks noChangeArrowheads="1"/>
            </p:cNvSpPr>
            <p:nvPr/>
          </p:nvSpPr>
          <p:spPr bwMode="auto">
            <a:xfrm>
              <a:off x="912" y="3216"/>
              <a:ext cx="4032" cy="236"/>
            </a:xfrm>
            <a:prstGeom prst="rect">
              <a:avLst/>
            </a:prstGeom>
            <a:solidFill>
              <a:schemeClr val="bg1"/>
            </a:solidFill>
            <a:ln w="9525">
              <a:solidFill>
                <a:schemeClr val="tx1"/>
              </a:solidFill>
              <a:miter lim="800000"/>
              <a:headEnd/>
              <a:tailEnd/>
            </a:ln>
          </p:spPr>
          <p:txBody>
            <a:bodyPr wrap="square">
              <a:prstTxWarp prst="textNoShape">
                <a:avLst/>
              </a:prstTxWarp>
              <a:spAutoFit/>
            </a:bodyPr>
            <a:lstStyle/>
            <a:p>
              <a:pPr>
                <a:lnSpc>
                  <a:spcPct val="90000"/>
                </a:lnSpc>
              </a:pPr>
              <a:r>
                <a:rPr lang="en-US" sz="2000" i="1" dirty="0">
                  <a:solidFill>
                    <a:srgbClr val="000000"/>
                  </a:solidFill>
                  <a:latin typeface="Times New Roman" pitchFamily="1" charset="0"/>
                </a:rPr>
                <a:t>variable</a:t>
              </a:r>
              <a:r>
                <a:rPr lang="en-US" sz="2000" b="1" dirty="0">
                  <a:solidFill>
                    <a:srgbClr val="000000"/>
                  </a:solidFill>
                  <a:latin typeface="Courier New" pitchFamily="1" charset="0"/>
                </a:rPr>
                <a:t> = </a:t>
              </a:r>
              <a:r>
                <a:rPr lang="en-US" sz="2000" i="1" dirty="0">
                  <a:solidFill>
                    <a:srgbClr val="000000"/>
                  </a:solidFill>
                  <a:latin typeface="Times New Roman" pitchFamily="1" charset="0"/>
                </a:rPr>
                <a:t>variable</a:t>
              </a:r>
              <a:r>
                <a:rPr lang="en-US" sz="2000" b="1" dirty="0">
                  <a:solidFill>
                    <a:srgbClr val="000000"/>
                  </a:solidFill>
                  <a:latin typeface="Courier New" pitchFamily="1" charset="0"/>
                </a:rPr>
                <a:t> </a:t>
              </a:r>
              <a:r>
                <a:rPr lang="en-US" sz="2000" i="1" dirty="0">
                  <a:solidFill>
                    <a:srgbClr val="000000"/>
                  </a:solidFill>
                  <a:latin typeface="Times New Roman" pitchFamily="1" charset="0"/>
                </a:rPr>
                <a:t>op</a:t>
              </a:r>
              <a:r>
                <a:rPr lang="en-US" sz="2000" b="1" dirty="0">
                  <a:solidFill>
                    <a:srgbClr val="000000"/>
                  </a:solidFill>
                  <a:latin typeface="Courier New" pitchFamily="1" charset="0"/>
                </a:rPr>
                <a:t> (</a:t>
              </a:r>
              <a:r>
                <a:rPr lang="en-US" sz="2000" i="1" dirty="0">
                  <a:solidFill>
                    <a:srgbClr val="000000"/>
                  </a:solidFill>
                  <a:latin typeface="Times New Roman" pitchFamily="1" charset="0"/>
                </a:rPr>
                <a:t>expression</a:t>
              </a:r>
              <a:r>
                <a:rPr lang="en-US" sz="2000" b="1" dirty="0">
                  <a:solidFill>
                    <a:srgbClr val="000000"/>
                  </a:solidFill>
                  <a:latin typeface="Courier New" pitchFamily="1" charset="0"/>
                </a:rPr>
                <a:t>);</a:t>
              </a:r>
            </a:p>
          </p:txBody>
        </p:sp>
        <p:sp>
          <p:nvSpPr>
            <p:cNvPr id="49165" name="Rectangle 13"/>
            <p:cNvSpPr>
              <a:spLocks noChangeArrowheads="1"/>
            </p:cNvSpPr>
            <p:nvPr/>
          </p:nvSpPr>
          <p:spPr bwMode="auto">
            <a:xfrm>
              <a:off x="304" y="3536"/>
              <a:ext cx="5216" cy="296"/>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pPr>
              <a:r>
                <a:rPr lang="en-US" dirty="0">
                  <a:solidFill>
                    <a:srgbClr val="000000"/>
                  </a:solidFill>
                  <a:latin typeface="Times New Roman" pitchFamily="1" charset="0"/>
                </a:rPr>
                <a:t>	For example, the following statement multiplies </a:t>
              </a:r>
              <a:r>
                <a:rPr lang="en-US" sz="2000" b="1" dirty="0">
                  <a:solidFill>
                    <a:srgbClr val="000000"/>
                  </a:solidFill>
                  <a:latin typeface="Courier New" pitchFamily="1" charset="0"/>
                </a:rPr>
                <a:t>salary</a:t>
              </a:r>
              <a:r>
                <a:rPr lang="en-US" dirty="0">
                  <a:solidFill>
                    <a:srgbClr val="000000"/>
                  </a:solidFill>
                  <a:latin typeface="Times New Roman" pitchFamily="1" charset="0"/>
                </a:rPr>
                <a:t> by 2.</a:t>
              </a:r>
            </a:p>
          </p:txBody>
        </p:sp>
        <p:sp>
          <p:nvSpPr>
            <p:cNvPr id="49166" name="Text Box 14"/>
            <p:cNvSpPr txBox="1">
              <a:spLocks noChangeArrowheads="1"/>
            </p:cNvSpPr>
            <p:nvPr/>
          </p:nvSpPr>
          <p:spPr bwMode="auto">
            <a:xfrm>
              <a:off x="912" y="3891"/>
              <a:ext cx="4032" cy="237"/>
            </a:xfrm>
            <a:prstGeom prst="rect">
              <a:avLst/>
            </a:prstGeom>
            <a:solidFill>
              <a:schemeClr val="bg1"/>
            </a:solidFill>
            <a:ln w="9525">
              <a:solidFill>
                <a:schemeClr val="tx1"/>
              </a:solidFill>
              <a:miter lim="800000"/>
              <a:headEnd/>
              <a:tailEnd/>
            </a:ln>
          </p:spPr>
          <p:txBody>
            <a:bodyPr wrap="square">
              <a:prstTxWarp prst="textNoShape">
                <a:avLst/>
              </a:prstTxWarp>
              <a:spAutoFit/>
            </a:bodyPr>
            <a:lstStyle/>
            <a:p>
              <a:pPr>
                <a:lnSpc>
                  <a:spcPct val="90000"/>
                </a:lnSpc>
              </a:pPr>
              <a:r>
                <a:rPr lang="en-US" sz="2000" b="1" dirty="0">
                  <a:solidFill>
                    <a:srgbClr val="000000"/>
                  </a:solidFill>
                  <a:latin typeface="Courier New" pitchFamily="1" charset="0"/>
                </a:rPr>
                <a:t>salary *= 2;</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8275" y="1081087"/>
            <a:ext cx="6267450" cy="4695825"/>
          </a:xfrm>
          <a:prstGeom prst="rect">
            <a:avLst/>
          </a:prstGeom>
        </p:spPr>
      </p:pic>
      <p:pic>
        <p:nvPicPr>
          <p:cNvPr id="5" name="Picture 4" descr="BlueBugTrans.png"/>
          <p:cNvPicPr>
            <a:picLocks noChangeAspect="1"/>
          </p:cNvPicPr>
          <p:nvPr/>
        </p:nvPicPr>
        <p:blipFill>
          <a:blip r:embed="rId3"/>
          <a:stretch>
            <a:fillRect/>
          </a:stretch>
        </p:blipFill>
        <p:spPr>
          <a:xfrm>
            <a:off x="7895706" y="4830000"/>
            <a:ext cx="874543" cy="946912"/>
          </a:xfrm>
          <a:prstGeom prst="rect">
            <a:avLst/>
          </a:prstGeom>
        </p:spPr>
      </p:pic>
      <p:sp>
        <p:nvSpPr>
          <p:cNvPr id="6" name="Rectangle 5"/>
          <p:cNvSpPr/>
          <p:nvPr/>
        </p:nvSpPr>
        <p:spPr>
          <a:xfrm>
            <a:off x="400050" y="5943600"/>
            <a:ext cx="8343900" cy="720197"/>
          </a:xfrm>
          <a:prstGeom prst="rect">
            <a:avLst/>
          </a:prstGeom>
        </p:spPr>
        <p:txBody>
          <a:bodyPr wrap="square">
            <a:spAutoFit/>
          </a:bodyPr>
          <a:lstStyle/>
          <a:p>
            <a:pPr>
              <a:lnSpc>
                <a:spcPct val="85000"/>
              </a:lnSpc>
            </a:pPr>
            <a:r>
              <a:rPr lang="en-US" dirty="0"/>
              <a:t>L-value: has an address, can appear on both sides of assignments.</a:t>
            </a:r>
          </a:p>
          <a:p>
            <a:pPr>
              <a:lnSpc>
                <a:spcPct val="85000"/>
              </a:lnSpc>
            </a:pPr>
            <a:r>
              <a:rPr lang="en-US" dirty="0"/>
              <a:t>R-value: no address, cannot appear on the left side of assignments.</a:t>
            </a:r>
          </a:p>
        </p:txBody>
      </p:sp>
      <p:sp>
        <p:nvSpPr>
          <p:cNvPr id="7" name="Rectangle 9">
            <a:extLst>
              <a:ext uri="{FF2B5EF4-FFF2-40B4-BE49-F238E27FC236}">
                <a16:creationId xmlns:a16="http://schemas.microsoft.com/office/drawing/2014/main" id="{C015B411-CE48-4FDB-904F-BD434211E154}"/>
              </a:ext>
            </a:extLst>
          </p:cNvPr>
          <p:cNvSpPr txBox="1">
            <a:spLocks noChangeArrowheads="1"/>
          </p:cNvSpPr>
          <p:nvPr/>
        </p:nvSpPr>
        <p:spPr bwMode="auto">
          <a:xfrm>
            <a:off x="0" y="76200"/>
            <a:ext cx="91440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4000" b="0" i="0" u="none" strike="noStrike" kern="0" cap="none" spc="0" normalizeH="0" baseline="0" noProof="0">
                <a:ln>
                  <a:noFill/>
                </a:ln>
                <a:solidFill>
                  <a:srgbClr val="FF0000"/>
                </a:solidFill>
                <a:effectLst/>
                <a:uLnTx/>
                <a:uFillTx/>
                <a:latin typeface="Times New Roman"/>
                <a:ea typeface="+mj-ea"/>
                <a:cs typeface="+mj-cs"/>
              </a:rPr>
              <a:t>Question</a:t>
            </a:r>
            <a:endParaRPr kumimoji="0" lang="en-US" sz="4000" b="0" i="0" u="none" strike="noStrike" kern="0" cap="none" spc="0" normalizeH="0" baseline="0" noProof="0" dirty="0">
              <a:ln>
                <a:noFill/>
              </a:ln>
              <a:solidFill>
                <a:srgbClr val="FF0000"/>
              </a:solidFill>
              <a:effectLst/>
              <a:uLnTx/>
              <a:uFillTx/>
              <a:latin typeface="Times New Roman"/>
              <a:ea typeface="+mj-ea"/>
              <a:cs typeface="+mj-cs"/>
            </a:endParaRPr>
          </a:p>
        </p:txBody>
      </p:sp>
    </p:spTree>
    <p:extLst>
      <p:ext uri="{BB962C8B-B14F-4D97-AF65-F5344CB8AC3E}">
        <p14:creationId xmlns:p14="http://schemas.microsoft.com/office/powerpoint/2010/main" val="1705452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0" y="76200"/>
            <a:ext cx="9144000" cy="1143000"/>
          </a:xfrm>
          <a:noFill/>
        </p:spPr>
        <p:txBody>
          <a:bodyPr/>
          <a:lstStyle/>
          <a:p>
            <a:r>
              <a:rPr lang="en-US" sz="4000" dirty="0">
                <a:solidFill>
                  <a:srgbClr val="FF0000"/>
                </a:solidFill>
              </a:rPr>
              <a:t>Increment and Decrement Operators</a:t>
            </a:r>
            <a:endParaRPr lang="en-US" dirty="0">
              <a:solidFill>
                <a:schemeClr val="tx1"/>
              </a:solidFill>
            </a:endParaRPr>
          </a:p>
        </p:txBody>
      </p:sp>
      <p:grpSp>
        <p:nvGrpSpPr>
          <p:cNvPr id="2" name="Group 3"/>
          <p:cNvGrpSpPr>
            <a:grpSpLocks/>
          </p:cNvGrpSpPr>
          <p:nvPr/>
        </p:nvGrpSpPr>
        <p:grpSpPr bwMode="auto">
          <a:xfrm>
            <a:off x="482600" y="1219200"/>
            <a:ext cx="8128000" cy="1455738"/>
            <a:chOff x="304" y="768"/>
            <a:chExt cx="5120" cy="917"/>
          </a:xfrm>
        </p:grpSpPr>
        <p:sp>
          <p:nvSpPr>
            <p:cNvPr id="51211" name="Rectangle 4"/>
            <p:cNvSpPr>
              <a:spLocks noChangeArrowheads="1"/>
            </p:cNvSpPr>
            <p:nvPr/>
          </p:nvSpPr>
          <p:spPr bwMode="auto">
            <a:xfrm>
              <a:off x="304" y="768"/>
              <a:ext cx="5120" cy="680"/>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dirty="0">
                  <a:solidFill>
                    <a:srgbClr val="000000"/>
                  </a:solidFill>
                  <a:latin typeface="Times New Roman" pitchFamily="1" charset="0"/>
                </a:rPr>
                <a:t>Another important shorthand form that appears frequently in C++ programs is the </a:t>
              </a:r>
              <a:r>
                <a:rPr lang="en-US" b="1" i="1" dirty="0">
                  <a:solidFill>
                    <a:srgbClr val="FF0000"/>
                  </a:solidFill>
                  <a:latin typeface="Times New Roman" pitchFamily="1" charset="0"/>
                </a:rPr>
                <a:t>increment operator</a:t>
              </a:r>
              <a:r>
                <a:rPr lang="en-US" i="1" dirty="0">
                  <a:solidFill>
                    <a:srgbClr val="000000"/>
                  </a:solidFill>
                  <a:latin typeface="Times New Roman" pitchFamily="1" charset="0"/>
                </a:rPr>
                <a:t>,</a:t>
              </a:r>
              <a:r>
                <a:rPr lang="en-US" dirty="0">
                  <a:solidFill>
                    <a:srgbClr val="000000"/>
                  </a:solidFill>
                  <a:latin typeface="Times New Roman" pitchFamily="1" charset="0"/>
                </a:rPr>
                <a:t> which is most commonly written immediately after a variable, like this:</a:t>
              </a:r>
            </a:p>
          </p:txBody>
        </p:sp>
        <p:sp>
          <p:nvSpPr>
            <p:cNvPr id="51212" name="Text Box 5"/>
            <p:cNvSpPr txBox="1">
              <a:spLocks noChangeArrowheads="1"/>
            </p:cNvSpPr>
            <p:nvPr/>
          </p:nvSpPr>
          <p:spPr bwMode="auto">
            <a:xfrm>
              <a:off x="912" y="1448"/>
              <a:ext cx="3888" cy="237"/>
            </a:xfrm>
            <a:prstGeom prst="rect">
              <a:avLst/>
            </a:prstGeom>
            <a:solidFill>
              <a:schemeClr val="bg1"/>
            </a:solidFill>
            <a:ln w="9525">
              <a:solidFill>
                <a:schemeClr val="tx1"/>
              </a:solidFill>
              <a:miter lim="800000"/>
              <a:headEnd/>
              <a:tailEnd/>
            </a:ln>
          </p:spPr>
          <p:txBody>
            <a:bodyPr wrap="square">
              <a:prstTxWarp prst="textNoShape">
                <a:avLst/>
              </a:prstTxWarp>
              <a:spAutoFit/>
            </a:bodyPr>
            <a:lstStyle/>
            <a:p>
              <a:pPr>
                <a:lnSpc>
                  <a:spcPct val="90000"/>
                </a:lnSpc>
              </a:pPr>
              <a:r>
                <a:rPr lang="en-US" sz="2000" b="1" dirty="0">
                  <a:solidFill>
                    <a:srgbClr val="000000"/>
                  </a:solidFill>
                  <a:latin typeface="Courier New" pitchFamily="1" charset="0"/>
                </a:rPr>
                <a:t>x++;</a:t>
              </a:r>
              <a:r>
                <a:rPr lang="en-US" altLang="zh-CN" sz="2000" b="1" dirty="0">
                  <a:solidFill>
                    <a:srgbClr val="000000"/>
                  </a:solidFill>
                  <a:latin typeface="Courier New" pitchFamily="1" charset="0"/>
                </a:rPr>
                <a:t> ++x;</a:t>
              </a:r>
            </a:p>
          </p:txBody>
        </p:sp>
      </p:grpSp>
      <p:grpSp>
        <p:nvGrpSpPr>
          <p:cNvPr id="3" name="Group 6"/>
          <p:cNvGrpSpPr>
            <a:grpSpLocks/>
          </p:cNvGrpSpPr>
          <p:nvPr/>
        </p:nvGrpSpPr>
        <p:grpSpPr bwMode="auto">
          <a:xfrm>
            <a:off x="482600" y="2781300"/>
            <a:ext cx="8280400" cy="2090738"/>
            <a:chOff x="304" y="1752"/>
            <a:chExt cx="5216" cy="1317"/>
          </a:xfrm>
        </p:grpSpPr>
        <p:sp>
          <p:nvSpPr>
            <p:cNvPr id="51207" name="Rectangle 7"/>
            <p:cNvSpPr>
              <a:spLocks noChangeArrowheads="1"/>
            </p:cNvSpPr>
            <p:nvPr/>
          </p:nvSpPr>
          <p:spPr bwMode="auto">
            <a:xfrm>
              <a:off x="304" y="1752"/>
              <a:ext cx="5216" cy="496"/>
            </a:xfrm>
            <a:prstGeom prst="rect">
              <a:avLst/>
            </a:prstGeom>
            <a:noFill/>
            <a:ln w="9525">
              <a:noFill/>
              <a:miter lim="800000"/>
              <a:headEnd/>
              <a:tailEnd/>
            </a:ln>
          </p:spPr>
          <p:txBody>
            <a:bodyPr>
              <a:prstTxWarp prst="textNoShape">
                <a:avLst/>
              </a:prstTxWarp>
            </a:bodyPr>
            <a:lstStyle/>
            <a:p>
              <a:pPr marL="347472">
                <a:lnSpc>
                  <a:spcPct val="85000"/>
                </a:lnSpc>
                <a:spcAft>
                  <a:spcPct val="50000"/>
                </a:spcAft>
              </a:pPr>
              <a:r>
                <a:rPr lang="en-US" dirty="0">
                  <a:solidFill>
                    <a:srgbClr val="000000"/>
                  </a:solidFill>
                  <a:latin typeface="Times New Roman" pitchFamily="1" charset="0"/>
                </a:rPr>
                <a:t>The effect of this statement is to add one to the value of </a:t>
              </a:r>
              <a:r>
                <a:rPr lang="en-US" sz="2000" b="1" dirty="0" err="1">
                  <a:solidFill>
                    <a:srgbClr val="000000"/>
                  </a:solidFill>
                  <a:latin typeface="Courier New" pitchFamily="1" charset="0"/>
                </a:rPr>
                <a:t>x</a:t>
              </a:r>
              <a:r>
                <a:rPr lang="en-US" dirty="0">
                  <a:solidFill>
                    <a:srgbClr val="000000"/>
                  </a:solidFill>
                  <a:latin typeface="Times New Roman" pitchFamily="1" charset="0"/>
                </a:rPr>
                <a:t>, which means that this statement is equivalent to</a:t>
              </a:r>
            </a:p>
          </p:txBody>
        </p:sp>
        <p:sp>
          <p:nvSpPr>
            <p:cNvPr id="51208" name="Text Box 8"/>
            <p:cNvSpPr txBox="1">
              <a:spLocks noChangeArrowheads="1"/>
            </p:cNvSpPr>
            <p:nvPr/>
          </p:nvSpPr>
          <p:spPr bwMode="auto">
            <a:xfrm>
              <a:off x="912" y="2248"/>
              <a:ext cx="3888" cy="237"/>
            </a:xfrm>
            <a:prstGeom prst="rect">
              <a:avLst/>
            </a:prstGeom>
            <a:solidFill>
              <a:schemeClr val="bg1"/>
            </a:solidFill>
            <a:ln w="9525">
              <a:solidFill>
                <a:schemeClr val="tx1"/>
              </a:solidFill>
              <a:miter lim="800000"/>
              <a:headEnd/>
              <a:tailEnd/>
            </a:ln>
          </p:spPr>
          <p:txBody>
            <a:bodyPr wrap="square">
              <a:prstTxWarp prst="textNoShape">
                <a:avLst/>
              </a:prstTxWarp>
              <a:spAutoFit/>
            </a:bodyPr>
            <a:lstStyle/>
            <a:p>
              <a:pPr>
                <a:lnSpc>
                  <a:spcPct val="90000"/>
                </a:lnSpc>
              </a:pPr>
              <a:r>
                <a:rPr lang="en-US" sz="2000" b="1" dirty="0">
                  <a:solidFill>
                    <a:srgbClr val="000000"/>
                  </a:solidFill>
                  <a:latin typeface="Courier New" pitchFamily="1" charset="0"/>
                </a:rPr>
                <a:t>x += 1;</a:t>
              </a:r>
            </a:p>
          </p:txBody>
        </p:sp>
        <p:sp>
          <p:nvSpPr>
            <p:cNvPr id="51209" name="Rectangle 9"/>
            <p:cNvSpPr>
              <a:spLocks noChangeArrowheads="1"/>
            </p:cNvSpPr>
            <p:nvPr/>
          </p:nvSpPr>
          <p:spPr bwMode="auto">
            <a:xfrm>
              <a:off x="304" y="2552"/>
              <a:ext cx="5216" cy="296"/>
            </a:xfrm>
            <a:prstGeom prst="rect">
              <a:avLst/>
            </a:prstGeom>
            <a:noFill/>
            <a:ln w="9525">
              <a:noFill/>
              <a:miter lim="800000"/>
              <a:headEnd/>
              <a:tailEnd/>
            </a:ln>
          </p:spPr>
          <p:txBody>
            <a:bodyPr>
              <a:prstTxWarp prst="textNoShape">
                <a:avLst/>
              </a:prstTxWarp>
            </a:bodyPr>
            <a:lstStyle/>
            <a:p>
              <a:pPr marL="342900" indent="-342900" algn="just">
                <a:lnSpc>
                  <a:spcPct val="85000"/>
                </a:lnSpc>
                <a:spcAft>
                  <a:spcPct val="50000"/>
                </a:spcAft>
              </a:pPr>
              <a:r>
                <a:rPr lang="en-US">
                  <a:solidFill>
                    <a:srgbClr val="000000"/>
                  </a:solidFill>
                  <a:latin typeface="Times New Roman" pitchFamily="1" charset="0"/>
                </a:rPr>
                <a:t>	or in an even longer form</a:t>
              </a:r>
            </a:p>
          </p:txBody>
        </p:sp>
        <p:sp>
          <p:nvSpPr>
            <p:cNvPr id="51210" name="Text Box 10"/>
            <p:cNvSpPr txBox="1">
              <a:spLocks noChangeArrowheads="1"/>
            </p:cNvSpPr>
            <p:nvPr/>
          </p:nvSpPr>
          <p:spPr bwMode="auto">
            <a:xfrm>
              <a:off x="912" y="2832"/>
              <a:ext cx="3888" cy="237"/>
            </a:xfrm>
            <a:prstGeom prst="rect">
              <a:avLst/>
            </a:prstGeom>
            <a:solidFill>
              <a:schemeClr val="bg1"/>
            </a:solidFill>
            <a:ln w="9525">
              <a:solidFill>
                <a:schemeClr val="tx1"/>
              </a:solidFill>
              <a:miter lim="800000"/>
              <a:headEnd/>
              <a:tailEnd/>
            </a:ln>
          </p:spPr>
          <p:txBody>
            <a:bodyPr wrap="square">
              <a:prstTxWarp prst="textNoShape">
                <a:avLst/>
              </a:prstTxWarp>
              <a:spAutoFit/>
            </a:bodyPr>
            <a:lstStyle/>
            <a:p>
              <a:pPr>
                <a:lnSpc>
                  <a:spcPct val="90000"/>
                </a:lnSpc>
              </a:pPr>
              <a:r>
                <a:rPr lang="en-US" sz="2000" b="1" dirty="0">
                  <a:solidFill>
                    <a:srgbClr val="000000"/>
                  </a:solidFill>
                  <a:latin typeface="Courier New" pitchFamily="1" charset="0"/>
                </a:rPr>
                <a:t>x = x + 1;</a:t>
              </a:r>
            </a:p>
          </p:txBody>
        </p:sp>
      </p:grpSp>
      <p:sp>
        <p:nvSpPr>
          <p:cNvPr id="520203" name="Rectangle 11"/>
          <p:cNvSpPr>
            <a:spLocks noChangeArrowheads="1"/>
          </p:cNvSpPr>
          <p:nvPr/>
        </p:nvSpPr>
        <p:spPr bwMode="auto">
          <a:xfrm>
            <a:off x="482600" y="4991100"/>
            <a:ext cx="8128000" cy="800100"/>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dirty="0">
                <a:solidFill>
                  <a:srgbClr val="000000"/>
                </a:solidFill>
                <a:latin typeface="Times New Roman" pitchFamily="1" charset="0"/>
              </a:rPr>
              <a:t>The </a:t>
            </a:r>
            <a:r>
              <a:rPr lang="en-US" sz="2000" b="1" dirty="0">
                <a:solidFill>
                  <a:srgbClr val="000000"/>
                </a:solidFill>
                <a:latin typeface="Courier New" pitchFamily="1" charset="0"/>
              </a:rPr>
              <a:t>--</a:t>
            </a:r>
            <a:r>
              <a:rPr lang="en-US" dirty="0">
                <a:solidFill>
                  <a:srgbClr val="000000"/>
                </a:solidFill>
                <a:latin typeface="Times New Roman" pitchFamily="1" charset="0"/>
              </a:rPr>
              <a:t> operator (which is called the </a:t>
            </a:r>
            <a:r>
              <a:rPr lang="en-US" b="1" i="1" dirty="0">
                <a:solidFill>
                  <a:srgbClr val="FF0000"/>
                </a:solidFill>
                <a:latin typeface="Times New Roman" pitchFamily="1" charset="0"/>
              </a:rPr>
              <a:t>decrement operator</a:t>
            </a:r>
            <a:r>
              <a:rPr lang="en-US" dirty="0">
                <a:solidFill>
                  <a:srgbClr val="000000"/>
                </a:solidFill>
                <a:latin typeface="Times New Roman" pitchFamily="1" charset="0"/>
              </a:rPr>
              <a:t>) is similar but subtracts one instead of adding one.</a:t>
            </a:r>
          </a:p>
        </p:txBody>
      </p:sp>
      <p:sp>
        <p:nvSpPr>
          <p:cNvPr id="520204" name="Rectangle 12"/>
          <p:cNvSpPr>
            <a:spLocks noChangeArrowheads="1"/>
          </p:cNvSpPr>
          <p:nvPr/>
        </p:nvSpPr>
        <p:spPr bwMode="auto">
          <a:xfrm>
            <a:off x="482600" y="5765800"/>
            <a:ext cx="8128000" cy="800100"/>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dirty="0">
                <a:solidFill>
                  <a:srgbClr val="000000"/>
                </a:solidFill>
                <a:latin typeface="Times New Roman" pitchFamily="1" charset="0"/>
              </a:rPr>
              <a:t>The </a:t>
            </a:r>
            <a:r>
              <a:rPr lang="en-US" sz="2000" b="1" dirty="0">
                <a:solidFill>
                  <a:srgbClr val="000000"/>
                </a:solidFill>
                <a:latin typeface="Courier New" pitchFamily="1" charset="0"/>
              </a:rPr>
              <a:t>++</a:t>
            </a:r>
            <a:r>
              <a:rPr lang="en-US" dirty="0">
                <a:solidFill>
                  <a:srgbClr val="000000"/>
                </a:solidFill>
                <a:latin typeface="Times New Roman" pitchFamily="1" charset="0"/>
              </a:rPr>
              <a:t> and </a:t>
            </a:r>
            <a:r>
              <a:rPr lang="en-US" sz="2000" b="1" dirty="0">
                <a:solidFill>
                  <a:srgbClr val="000000"/>
                </a:solidFill>
                <a:latin typeface="Courier New" pitchFamily="1" charset="0"/>
              </a:rPr>
              <a:t>--</a:t>
            </a:r>
            <a:r>
              <a:rPr lang="en-US" dirty="0">
                <a:solidFill>
                  <a:srgbClr val="000000"/>
                </a:solidFill>
                <a:latin typeface="Times New Roman" pitchFamily="1" charset="0"/>
              </a:rPr>
              <a:t> operators are more complicated than shown here, but it makes sense to defer the details until later.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52020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52020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0203" grpId="0" build="p" autoUpdateAnimBg="0"/>
      <p:bldP spid="520204" grpId="0" build="p" autoUpdateAnimBg="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Boolean Expressions</a:t>
            </a:r>
            <a:endParaRPr lang="en-US" dirty="0">
              <a:solidFill>
                <a:schemeClr val="tx1"/>
              </a:solidFill>
              <a:ea typeface="ＭＳ Ｐゴシック" pitchFamily="1" charset="-128"/>
              <a:cs typeface="ＭＳ Ｐゴシック" pitchFamily="1" charset="-128"/>
            </a:endParaRPr>
          </a:p>
        </p:txBody>
      </p:sp>
      <p:sp>
        <p:nvSpPr>
          <p:cNvPr id="34819" name="Rectangle 3"/>
          <p:cNvSpPr>
            <a:spLocks noChangeArrowheads="1"/>
          </p:cNvSpPr>
          <p:nvPr/>
        </p:nvSpPr>
        <p:spPr bwMode="auto">
          <a:xfrm>
            <a:off x="482600" y="1069397"/>
            <a:ext cx="8128000" cy="770516"/>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dirty="0">
                <a:solidFill>
                  <a:srgbClr val="000000"/>
                </a:solidFill>
                <a:latin typeface="Times New Roman" pitchFamily="1" charset="0"/>
              </a:rPr>
              <a:t>The operators used with the </a:t>
            </a:r>
            <a:r>
              <a:rPr lang="en-US" sz="2000" b="1" dirty="0" err="1">
                <a:solidFill>
                  <a:srgbClr val="000000"/>
                </a:solidFill>
                <a:latin typeface="Courier New" pitchFamily="1" charset="0"/>
              </a:rPr>
              <a:t>boolean</a:t>
            </a:r>
            <a:r>
              <a:rPr lang="en-US" dirty="0">
                <a:solidFill>
                  <a:srgbClr val="000000"/>
                </a:solidFill>
                <a:latin typeface="Times New Roman" pitchFamily="1" charset="0"/>
              </a:rPr>
              <a:t> data type fall into two categories: </a:t>
            </a:r>
            <a:r>
              <a:rPr lang="en-US" b="1" i="1" dirty="0">
                <a:solidFill>
                  <a:srgbClr val="FF0000"/>
                </a:solidFill>
                <a:latin typeface="Times New Roman" pitchFamily="1" charset="0"/>
              </a:rPr>
              <a:t>relational operators</a:t>
            </a:r>
            <a:r>
              <a:rPr lang="en-US" dirty="0">
                <a:solidFill>
                  <a:srgbClr val="FF0000"/>
                </a:solidFill>
                <a:latin typeface="Times New Roman" pitchFamily="1" charset="0"/>
              </a:rPr>
              <a:t> </a:t>
            </a:r>
            <a:r>
              <a:rPr lang="en-US" dirty="0">
                <a:solidFill>
                  <a:srgbClr val="000000"/>
                </a:solidFill>
                <a:latin typeface="Times New Roman" pitchFamily="1" charset="0"/>
              </a:rPr>
              <a:t>and </a:t>
            </a:r>
            <a:r>
              <a:rPr lang="en-US" b="1" i="1" dirty="0">
                <a:solidFill>
                  <a:srgbClr val="FF0000"/>
                </a:solidFill>
                <a:latin typeface="Times New Roman" pitchFamily="1" charset="0"/>
              </a:rPr>
              <a:t>logical operators</a:t>
            </a:r>
            <a:r>
              <a:rPr lang="en-US" i="1" dirty="0">
                <a:solidFill>
                  <a:srgbClr val="000000"/>
                </a:solidFill>
                <a:latin typeface="Times New Roman" pitchFamily="1" charset="0"/>
              </a:rPr>
              <a:t>.</a:t>
            </a:r>
            <a:endParaRPr lang="en-US" dirty="0">
              <a:solidFill>
                <a:srgbClr val="000000"/>
              </a:solidFill>
              <a:latin typeface="Times New Roman" pitchFamily="1" charset="0"/>
            </a:endParaRPr>
          </a:p>
        </p:txBody>
      </p:sp>
      <p:grpSp>
        <p:nvGrpSpPr>
          <p:cNvPr id="2" name="Group 4"/>
          <p:cNvGrpSpPr>
            <a:grpSpLocks/>
          </p:cNvGrpSpPr>
          <p:nvPr/>
        </p:nvGrpSpPr>
        <p:grpSpPr bwMode="auto">
          <a:xfrm>
            <a:off x="482602" y="1844676"/>
            <a:ext cx="8137525" cy="2892426"/>
            <a:chOff x="304" y="1162"/>
            <a:chExt cx="5126" cy="1822"/>
          </a:xfrm>
        </p:grpSpPr>
        <p:sp>
          <p:nvSpPr>
            <p:cNvPr id="34833" name="Rectangle 5"/>
            <p:cNvSpPr>
              <a:spLocks noChangeArrowheads="1"/>
            </p:cNvSpPr>
            <p:nvPr/>
          </p:nvSpPr>
          <p:spPr bwMode="auto">
            <a:xfrm>
              <a:off x="816" y="1681"/>
              <a:ext cx="4272" cy="768"/>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4834" name="Rectangle 6"/>
            <p:cNvSpPr>
              <a:spLocks noChangeArrowheads="1"/>
            </p:cNvSpPr>
            <p:nvPr/>
          </p:nvSpPr>
          <p:spPr bwMode="auto">
            <a:xfrm>
              <a:off x="310" y="1162"/>
              <a:ext cx="5120" cy="488"/>
            </a:xfrm>
            <a:prstGeom prst="rect">
              <a:avLst/>
            </a:prstGeom>
            <a:noFill/>
            <a:ln w="9525">
              <a:noFill/>
              <a:miter lim="800000"/>
              <a:headEnd/>
              <a:tailEnd/>
            </a:ln>
          </p:spPr>
          <p:txBody>
            <a:bodyPr>
              <a:prstTxWarp prst="textNoShape">
                <a:avLst/>
              </a:prstTxWarp>
            </a:bodyPr>
            <a:lstStyle/>
            <a:p>
              <a:pPr marL="342900" indent="-342900">
                <a:lnSpc>
                  <a:spcPct val="85000"/>
                </a:lnSpc>
                <a:spcAft>
                  <a:spcPct val="25000"/>
                </a:spcAft>
                <a:buFontTx/>
                <a:buChar char="•"/>
              </a:pPr>
              <a:r>
                <a:rPr lang="en-US" dirty="0">
                  <a:solidFill>
                    <a:srgbClr val="000000"/>
                  </a:solidFill>
                  <a:latin typeface="Times New Roman" pitchFamily="1" charset="0"/>
                </a:rPr>
                <a:t>There are six relational operators that compare values of other types and produce a </a:t>
              </a:r>
              <a:r>
                <a:rPr lang="en-US" sz="2000" b="1" dirty="0" err="1">
                  <a:solidFill>
                    <a:srgbClr val="000000"/>
                  </a:solidFill>
                  <a:latin typeface="Courier New" pitchFamily="1" charset="0"/>
                </a:rPr>
                <a:t>boolean</a:t>
              </a:r>
              <a:r>
                <a:rPr lang="en-US" dirty="0">
                  <a:solidFill>
                    <a:srgbClr val="000000"/>
                  </a:solidFill>
                  <a:latin typeface="Times New Roman" pitchFamily="1" charset="0"/>
                </a:rPr>
                <a:t> result:</a:t>
              </a:r>
            </a:p>
          </p:txBody>
        </p:sp>
        <p:sp>
          <p:nvSpPr>
            <p:cNvPr id="34835" name="Rectangle 7"/>
            <p:cNvSpPr>
              <a:spLocks noChangeArrowheads="1"/>
            </p:cNvSpPr>
            <p:nvPr/>
          </p:nvSpPr>
          <p:spPr bwMode="auto">
            <a:xfrm>
              <a:off x="864" y="1668"/>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a:t>
              </a:r>
              <a:r>
                <a:rPr lang="en-US" sz="400" b="1">
                  <a:solidFill>
                    <a:srgbClr val="000000"/>
                  </a:solidFill>
                  <a:latin typeface="Courier New" pitchFamily="1" charset="0"/>
                </a:rPr>
                <a:t> </a:t>
              </a:r>
              <a:r>
                <a:rPr lang="en-US" sz="2000" b="1">
                  <a:solidFill>
                    <a:srgbClr val="000000"/>
                  </a:solidFill>
                  <a:latin typeface="Courier New" pitchFamily="1" charset="0"/>
                </a:rPr>
                <a:t>=</a:t>
              </a:r>
            </a:p>
          </p:txBody>
        </p:sp>
        <p:sp>
          <p:nvSpPr>
            <p:cNvPr id="34836" name="Text Box 8"/>
            <p:cNvSpPr txBox="1">
              <a:spLocks noChangeArrowheads="1"/>
            </p:cNvSpPr>
            <p:nvPr/>
          </p:nvSpPr>
          <p:spPr bwMode="auto">
            <a:xfrm>
              <a:off x="1224" y="1657"/>
              <a:ext cx="1008"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a:solidFill>
                    <a:srgbClr val="000000"/>
                  </a:solidFill>
                  <a:latin typeface="Times New Roman" pitchFamily="1" charset="0"/>
                </a:rPr>
                <a:t>Equals</a:t>
              </a:r>
              <a:endParaRPr lang="en-US">
                <a:solidFill>
                  <a:srgbClr val="000000"/>
                </a:solidFill>
                <a:latin typeface="Times New Roman" pitchFamily="1" charset="0"/>
              </a:endParaRPr>
            </a:p>
          </p:txBody>
        </p:sp>
        <p:sp>
          <p:nvSpPr>
            <p:cNvPr id="34837" name="Rectangle 9"/>
            <p:cNvSpPr>
              <a:spLocks noChangeArrowheads="1"/>
            </p:cNvSpPr>
            <p:nvPr/>
          </p:nvSpPr>
          <p:spPr bwMode="auto">
            <a:xfrm>
              <a:off x="864" y="1916"/>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&lt;</a:t>
              </a:r>
              <a:endParaRPr lang="en-US" sz="2200" b="1">
                <a:solidFill>
                  <a:srgbClr val="000000"/>
                </a:solidFill>
                <a:latin typeface="Courier New" pitchFamily="1" charset="0"/>
              </a:endParaRPr>
            </a:p>
          </p:txBody>
        </p:sp>
        <p:sp>
          <p:nvSpPr>
            <p:cNvPr id="34838" name="Text Box 10"/>
            <p:cNvSpPr txBox="1">
              <a:spLocks noChangeArrowheads="1"/>
            </p:cNvSpPr>
            <p:nvPr/>
          </p:nvSpPr>
          <p:spPr bwMode="auto">
            <a:xfrm>
              <a:off x="1224" y="1905"/>
              <a:ext cx="1008"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a:solidFill>
                    <a:srgbClr val="000000"/>
                  </a:solidFill>
                  <a:latin typeface="Times New Roman" pitchFamily="1" charset="0"/>
                </a:rPr>
                <a:t>Less than</a:t>
              </a:r>
            </a:p>
          </p:txBody>
        </p:sp>
        <p:sp>
          <p:nvSpPr>
            <p:cNvPr id="34839" name="Rectangle 11"/>
            <p:cNvSpPr>
              <a:spLocks noChangeArrowheads="1"/>
            </p:cNvSpPr>
            <p:nvPr/>
          </p:nvSpPr>
          <p:spPr bwMode="auto">
            <a:xfrm>
              <a:off x="2784" y="1668"/>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a:t>
              </a:r>
              <a:endParaRPr lang="en-US" sz="2200" b="1">
                <a:solidFill>
                  <a:srgbClr val="000000"/>
                </a:solidFill>
                <a:latin typeface="Courier New" pitchFamily="1" charset="0"/>
              </a:endParaRPr>
            </a:p>
          </p:txBody>
        </p:sp>
        <p:sp>
          <p:nvSpPr>
            <p:cNvPr id="34840" name="Text Box 12"/>
            <p:cNvSpPr txBox="1">
              <a:spLocks noChangeArrowheads="1"/>
            </p:cNvSpPr>
            <p:nvPr/>
          </p:nvSpPr>
          <p:spPr bwMode="auto">
            <a:xfrm>
              <a:off x="3144" y="1657"/>
              <a:ext cx="1296"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a:solidFill>
                    <a:srgbClr val="000000"/>
                  </a:solidFill>
                  <a:latin typeface="Times New Roman" pitchFamily="1" charset="0"/>
                </a:rPr>
                <a:t>Not equals</a:t>
              </a:r>
              <a:endParaRPr lang="en-US">
                <a:solidFill>
                  <a:srgbClr val="000000"/>
                </a:solidFill>
                <a:latin typeface="Times New Roman" pitchFamily="1" charset="0"/>
              </a:endParaRPr>
            </a:p>
          </p:txBody>
        </p:sp>
        <p:sp>
          <p:nvSpPr>
            <p:cNvPr id="34841" name="Rectangle 13"/>
            <p:cNvSpPr>
              <a:spLocks noChangeArrowheads="1"/>
            </p:cNvSpPr>
            <p:nvPr/>
          </p:nvSpPr>
          <p:spPr bwMode="auto">
            <a:xfrm>
              <a:off x="2784" y="1916"/>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&lt;=</a:t>
              </a:r>
            </a:p>
          </p:txBody>
        </p:sp>
        <p:sp>
          <p:nvSpPr>
            <p:cNvPr id="34842" name="Text Box 14"/>
            <p:cNvSpPr txBox="1">
              <a:spLocks noChangeArrowheads="1"/>
            </p:cNvSpPr>
            <p:nvPr/>
          </p:nvSpPr>
          <p:spPr bwMode="auto">
            <a:xfrm>
              <a:off x="3144" y="1905"/>
              <a:ext cx="1968"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a:solidFill>
                    <a:srgbClr val="000000"/>
                  </a:solidFill>
                  <a:latin typeface="Times New Roman" pitchFamily="1" charset="0"/>
                </a:rPr>
                <a:t>Less than or equal to</a:t>
              </a:r>
            </a:p>
          </p:txBody>
        </p:sp>
        <p:sp>
          <p:nvSpPr>
            <p:cNvPr id="34843" name="Rectangle 15"/>
            <p:cNvSpPr>
              <a:spLocks noChangeArrowheads="1"/>
            </p:cNvSpPr>
            <p:nvPr/>
          </p:nvSpPr>
          <p:spPr bwMode="auto">
            <a:xfrm>
              <a:off x="2784" y="2169"/>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&gt;=</a:t>
              </a:r>
              <a:endParaRPr lang="en-US" sz="2200" b="1">
                <a:solidFill>
                  <a:srgbClr val="000000"/>
                </a:solidFill>
                <a:latin typeface="Courier New" pitchFamily="1" charset="0"/>
              </a:endParaRPr>
            </a:p>
          </p:txBody>
        </p:sp>
        <p:sp>
          <p:nvSpPr>
            <p:cNvPr id="34844" name="Text Box 16"/>
            <p:cNvSpPr txBox="1">
              <a:spLocks noChangeArrowheads="1"/>
            </p:cNvSpPr>
            <p:nvPr/>
          </p:nvSpPr>
          <p:spPr bwMode="auto">
            <a:xfrm>
              <a:off x="3144" y="2158"/>
              <a:ext cx="2016"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a:solidFill>
                    <a:srgbClr val="000000"/>
                  </a:solidFill>
                  <a:latin typeface="Times New Roman" pitchFamily="1" charset="0"/>
                </a:rPr>
                <a:t>Greater than or equal to</a:t>
              </a:r>
            </a:p>
          </p:txBody>
        </p:sp>
        <p:sp>
          <p:nvSpPr>
            <p:cNvPr id="34845" name="Rectangle 17"/>
            <p:cNvSpPr>
              <a:spLocks noChangeArrowheads="1"/>
            </p:cNvSpPr>
            <p:nvPr/>
          </p:nvSpPr>
          <p:spPr bwMode="auto">
            <a:xfrm>
              <a:off x="864" y="2172"/>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&gt;</a:t>
              </a:r>
              <a:endParaRPr lang="en-US" sz="2200" b="1">
                <a:solidFill>
                  <a:srgbClr val="000000"/>
                </a:solidFill>
                <a:latin typeface="Courier New" pitchFamily="1" charset="0"/>
              </a:endParaRPr>
            </a:p>
          </p:txBody>
        </p:sp>
        <p:sp>
          <p:nvSpPr>
            <p:cNvPr id="34846" name="Text Box 18"/>
            <p:cNvSpPr txBox="1">
              <a:spLocks noChangeArrowheads="1"/>
            </p:cNvSpPr>
            <p:nvPr/>
          </p:nvSpPr>
          <p:spPr bwMode="auto">
            <a:xfrm>
              <a:off x="1224" y="2161"/>
              <a:ext cx="1104"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a:solidFill>
                    <a:srgbClr val="000000"/>
                  </a:solidFill>
                  <a:latin typeface="Times New Roman" pitchFamily="1" charset="0"/>
                </a:rPr>
                <a:t>Greater than</a:t>
              </a:r>
              <a:endParaRPr lang="en-US">
                <a:solidFill>
                  <a:srgbClr val="000000"/>
                </a:solidFill>
                <a:latin typeface="Times New Roman" pitchFamily="1" charset="0"/>
              </a:endParaRPr>
            </a:p>
          </p:txBody>
        </p:sp>
        <p:sp>
          <p:nvSpPr>
            <p:cNvPr id="34847" name="Rectangle 19"/>
            <p:cNvSpPr>
              <a:spLocks noChangeArrowheads="1"/>
            </p:cNvSpPr>
            <p:nvPr/>
          </p:nvSpPr>
          <p:spPr bwMode="auto">
            <a:xfrm>
              <a:off x="304" y="2496"/>
              <a:ext cx="5120" cy="488"/>
            </a:xfrm>
            <a:prstGeom prst="rect">
              <a:avLst/>
            </a:prstGeom>
            <a:noFill/>
            <a:ln w="9525">
              <a:noFill/>
              <a:miter lim="800000"/>
              <a:headEnd/>
              <a:tailEnd/>
            </a:ln>
          </p:spPr>
          <p:txBody>
            <a:bodyPr>
              <a:prstTxWarp prst="textNoShape">
                <a:avLst/>
              </a:prstTxWarp>
            </a:bodyPr>
            <a:lstStyle/>
            <a:p>
              <a:pPr marL="342900" indent="-342900">
                <a:lnSpc>
                  <a:spcPct val="85000"/>
                </a:lnSpc>
                <a:spcAft>
                  <a:spcPct val="25000"/>
                </a:spcAft>
              </a:pPr>
              <a:r>
                <a:rPr lang="en-US" dirty="0">
                  <a:solidFill>
                    <a:srgbClr val="000000"/>
                  </a:solidFill>
                  <a:latin typeface="Times New Roman" pitchFamily="1" charset="0"/>
                </a:rPr>
                <a:t>	For example, the expression </a:t>
              </a:r>
              <a:r>
                <a:rPr lang="en-US" sz="2000" b="1" dirty="0">
                  <a:solidFill>
                    <a:srgbClr val="000000"/>
                  </a:solidFill>
                  <a:latin typeface="Courier New" pitchFamily="1" charset="0"/>
                </a:rPr>
                <a:t>n</a:t>
              </a:r>
              <a:r>
                <a:rPr lang="en-US" sz="1000" b="1" dirty="0">
                  <a:solidFill>
                    <a:srgbClr val="000000"/>
                  </a:solidFill>
                  <a:latin typeface="Courier New" pitchFamily="1" charset="0"/>
                </a:rPr>
                <a:t> </a:t>
              </a:r>
              <a:r>
                <a:rPr lang="en-US" sz="2000" b="1" dirty="0">
                  <a:solidFill>
                    <a:srgbClr val="000000"/>
                  </a:solidFill>
                  <a:latin typeface="Courier New" pitchFamily="1" charset="0"/>
                </a:rPr>
                <a:t>&lt;=</a:t>
              </a:r>
              <a:r>
                <a:rPr lang="en-US" sz="1000" b="1" dirty="0">
                  <a:solidFill>
                    <a:srgbClr val="000000"/>
                  </a:solidFill>
                  <a:latin typeface="Courier New" pitchFamily="1" charset="0"/>
                </a:rPr>
                <a:t> </a:t>
              </a:r>
              <a:r>
                <a:rPr lang="en-US" sz="2000" b="1" dirty="0">
                  <a:solidFill>
                    <a:srgbClr val="000000"/>
                  </a:solidFill>
                  <a:latin typeface="Courier New" pitchFamily="1" charset="0"/>
                </a:rPr>
                <a:t>10</a:t>
              </a:r>
              <a:r>
                <a:rPr lang="en-US" dirty="0">
                  <a:solidFill>
                    <a:srgbClr val="000000"/>
                  </a:solidFill>
                  <a:latin typeface="Times New Roman" pitchFamily="1" charset="0"/>
                </a:rPr>
                <a:t> has the value </a:t>
              </a:r>
              <a:r>
                <a:rPr lang="en-US" sz="2000" b="1" dirty="0">
                  <a:solidFill>
                    <a:srgbClr val="000000"/>
                  </a:solidFill>
                  <a:latin typeface="Courier New" pitchFamily="1" charset="0"/>
                </a:rPr>
                <a:t>true</a:t>
              </a:r>
              <a:r>
                <a:rPr lang="en-US" dirty="0">
                  <a:solidFill>
                    <a:srgbClr val="000000"/>
                  </a:solidFill>
                  <a:latin typeface="Times New Roman" pitchFamily="1" charset="0"/>
                </a:rPr>
                <a:t> if </a:t>
              </a:r>
              <a:r>
                <a:rPr lang="en-US" sz="2000" b="1" dirty="0">
                  <a:solidFill>
                    <a:srgbClr val="000000"/>
                  </a:solidFill>
                  <a:latin typeface="Courier New" pitchFamily="1" charset="0"/>
                </a:rPr>
                <a:t>n</a:t>
              </a:r>
              <a:r>
                <a:rPr lang="en-US" dirty="0">
                  <a:solidFill>
                    <a:srgbClr val="000000"/>
                  </a:solidFill>
                  <a:latin typeface="Times New Roman" pitchFamily="1" charset="0"/>
                </a:rPr>
                <a:t> is less than or equal to 10 and the value </a:t>
              </a:r>
              <a:r>
                <a:rPr lang="en-US" sz="2000" b="1" dirty="0">
                  <a:solidFill>
                    <a:srgbClr val="000000"/>
                  </a:solidFill>
                  <a:latin typeface="Courier New" pitchFamily="1" charset="0"/>
                </a:rPr>
                <a:t>false</a:t>
              </a:r>
              <a:r>
                <a:rPr lang="en-US" dirty="0">
                  <a:solidFill>
                    <a:srgbClr val="000000"/>
                  </a:solidFill>
                  <a:latin typeface="Times New Roman" pitchFamily="1" charset="0"/>
                </a:rPr>
                <a:t> otherwise.</a:t>
              </a:r>
            </a:p>
          </p:txBody>
        </p:sp>
      </p:grpSp>
      <p:grpSp>
        <p:nvGrpSpPr>
          <p:cNvPr id="3" name="Group 20"/>
          <p:cNvGrpSpPr>
            <a:grpSpLocks/>
          </p:cNvGrpSpPr>
          <p:nvPr/>
        </p:nvGrpSpPr>
        <p:grpSpPr bwMode="auto">
          <a:xfrm>
            <a:off x="482600" y="4749800"/>
            <a:ext cx="8128000" cy="1752600"/>
            <a:chOff x="304" y="2992"/>
            <a:chExt cx="5120" cy="1104"/>
          </a:xfrm>
        </p:grpSpPr>
        <p:sp>
          <p:nvSpPr>
            <p:cNvPr id="34822" name="Rectangle 21"/>
            <p:cNvSpPr>
              <a:spLocks noChangeArrowheads="1"/>
            </p:cNvSpPr>
            <p:nvPr/>
          </p:nvSpPr>
          <p:spPr bwMode="auto">
            <a:xfrm>
              <a:off x="816" y="3281"/>
              <a:ext cx="4272" cy="81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34823" name="Text Box 22"/>
            <p:cNvSpPr txBox="1">
              <a:spLocks noChangeArrowheads="1"/>
            </p:cNvSpPr>
            <p:nvPr/>
          </p:nvSpPr>
          <p:spPr bwMode="auto">
            <a:xfrm>
              <a:off x="2512" y="3552"/>
              <a:ext cx="2576"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b="1">
                  <a:solidFill>
                    <a:srgbClr val="000000"/>
                  </a:solidFill>
                  <a:latin typeface="Courier New" pitchFamily="1" charset="0"/>
                </a:rPr>
                <a:t>p</a:t>
              </a:r>
              <a:r>
                <a:rPr lang="en-US" sz="1000" b="1">
                  <a:solidFill>
                    <a:srgbClr val="000000"/>
                  </a:solidFill>
                  <a:latin typeface="Courier New" pitchFamily="1" charset="0"/>
                </a:rPr>
                <a:t> </a:t>
              </a:r>
              <a:r>
                <a:rPr lang="en-US" sz="2000" b="1">
                  <a:solidFill>
                    <a:srgbClr val="000000"/>
                  </a:solidFill>
                  <a:latin typeface="Courier New" pitchFamily="1" charset="0"/>
                </a:rPr>
                <a:t>||</a:t>
              </a:r>
              <a:r>
                <a:rPr lang="en-US" sz="1000" b="1">
                  <a:solidFill>
                    <a:srgbClr val="000000"/>
                  </a:solidFill>
                  <a:latin typeface="Courier New" pitchFamily="1" charset="0"/>
                </a:rPr>
                <a:t> </a:t>
              </a:r>
              <a:r>
                <a:rPr lang="en-US" sz="2000" b="1">
                  <a:solidFill>
                    <a:srgbClr val="000000"/>
                  </a:solidFill>
                  <a:latin typeface="Courier New" pitchFamily="1" charset="0"/>
                </a:rPr>
                <a:t>q</a:t>
              </a:r>
              <a:r>
                <a:rPr lang="en-US" sz="2000">
                  <a:solidFill>
                    <a:srgbClr val="000000"/>
                  </a:solidFill>
                  <a:latin typeface="Times New Roman" pitchFamily="1" charset="0"/>
                </a:rPr>
                <a:t> means either </a:t>
              </a:r>
              <a:r>
                <a:rPr lang="en-US" sz="2000" b="1">
                  <a:solidFill>
                    <a:srgbClr val="000000"/>
                  </a:solidFill>
                  <a:latin typeface="Courier New" pitchFamily="1" charset="0"/>
                </a:rPr>
                <a:t>p</a:t>
              </a:r>
              <a:r>
                <a:rPr lang="en-US" sz="1000" b="1">
                  <a:solidFill>
                    <a:srgbClr val="000000"/>
                  </a:solidFill>
                  <a:latin typeface="Courier New" pitchFamily="1" charset="0"/>
                </a:rPr>
                <a:t> </a:t>
              </a:r>
              <a:r>
                <a:rPr lang="en-US" sz="2000">
                  <a:solidFill>
                    <a:srgbClr val="000000"/>
                  </a:solidFill>
                  <a:latin typeface="Times New Roman" pitchFamily="1" charset="0"/>
                </a:rPr>
                <a:t>or</a:t>
              </a:r>
              <a:r>
                <a:rPr lang="en-US" sz="1000" b="1">
                  <a:solidFill>
                    <a:srgbClr val="000000"/>
                  </a:solidFill>
                  <a:latin typeface="Courier New" pitchFamily="1" charset="0"/>
                </a:rPr>
                <a:t> </a:t>
              </a:r>
              <a:r>
                <a:rPr lang="en-US" sz="2000" b="1">
                  <a:solidFill>
                    <a:srgbClr val="000000"/>
                  </a:solidFill>
                  <a:latin typeface="Courier New" pitchFamily="1" charset="0"/>
                </a:rPr>
                <a:t>q</a:t>
              </a:r>
              <a:r>
                <a:rPr lang="en-US" sz="1000" b="1">
                  <a:solidFill>
                    <a:srgbClr val="000000"/>
                  </a:solidFill>
                  <a:latin typeface="Courier New" pitchFamily="1" charset="0"/>
                </a:rPr>
                <a:t> </a:t>
              </a:r>
              <a:r>
                <a:rPr lang="en-US" sz="2000">
                  <a:solidFill>
                    <a:srgbClr val="000000"/>
                  </a:solidFill>
                  <a:latin typeface="Times New Roman" pitchFamily="1" charset="0"/>
                </a:rPr>
                <a:t>(or both)</a:t>
              </a:r>
            </a:p>
          </p:txBody>
        </p:sp>
        <p:sp>
          <p:nvSpPr>
            <p:cNvPr id="34824" name="Rectangle 23"/>
            <p:cNvSpPr>
              <a:spLocks noChangeArrowheads="1"/>
            </p:cNvSpPr>
            <p:nvPr/>
          </p:nvSpPr>
          <p:spPr bwMode="auto">
            <a:xfrm>
              <a:off x="304" y="2992"/>
              <a:ext cx="5120" cy="251"/>
            </a:xfrm>
            <a:prstGeom prst="rect">
              <a:avLst/>
            </a:prstGeom>
            <a:noFill/>
            <a:ln w="9525">
              <a:noFill/>
              <a:miter lim="800000"/>
              <a:headEnd/>
              <a:tailEnd/>
            </a:ln>
          </p:spPr>
          <p:txBody>
            <a:bodyPr>
              <a:prstTxWarp prst="textNoShape">
                <a:avLst/>
              </a:prstTxWarp>
            </a:bodyPr>
            <a:lstStyle/>
            <a:p>
              <a:pPr marL="342900" indent="-342900">
                <a:lnSpc>
                  <a:spcPct val="85000"/>
                </a:lnSpc>
                <a:spcAft>
                  <a:spcPct val="25000"/>
                </a:spcAft>
                <a:buFontTx/>
                <a:buChar char="•"/>
              </a:pPr>
              <a:r>
                <a:rPr lang="en-US" dirty="0">
                  <a:solidFill>
                    <a:srgbClr val="000000"/>
                  </a:solidFill>
                  <a:latin typeface="Times New Roman" pitchFamily="1" charset="0"/>
                </a:rPr>
                <a:t>There are also three logical operators:</a:t>
              </a:r>
            </a:p>
          </p:txBody>
        </p:sp>
        <p:sp>
          <p:nvSpPr>
            <p:cNvPr id="34825" name="Rectangle 24"/>
            <p:cNvSpPr>
              <a:spLocks noChangeArrowheads="1"/>
            </p:cNvSpPr>
            <p:nvPr/>
          </p:nvSpPr>
          <p:spPr bwMode="auto">
            <a:xfrm>
              <a:off x="832" y="3299"/>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&amp;&amp;</a:t>
              </a:r>
              <a:endParaRPr lang="en-US" sz="2200" b="1">
                <a:solidFill>
                  <a:srgbClr val="000000"/>
                </a:solidFill>
                <a:latin typeface="Courier New" pitchFamily="1" charset="0"/>
              </a:endParaRPr>
            </a:p>
          </p:txBody>
        </p:sp>
        <p:sp>
          <p:nvSpPr>
            <p:cNvPr id="34826" name="Text Box 25"/>
            <p:cNvSpPr txBox="1">
              <a:spLocks noChangeArrowheads="1"/>
            </p:cNvSpPr>
            <p:nvPr/>
          </p:nvSpPr>
          <p:spPr bwMode="auto">
            <a:xfrm>
              <a:off x="1192" y="3288"/>
              <a:ext cx="1064"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a:solidFill>
                    <a:srgbClr val="000000"/>
                  </a:solidFill>
                  <a:latin typeface="Times New Roman" pitchFamily="1" charset="0"/>
                </a:rPr>
                <a:t>Logical </a:t>
              </a:r>
              <a:r>
                <a:rPr lang="en-US" sz="1600">
                  <a:solidFill>
                    <a:srgbClr val="000000"/>
                  </a:solidFill>
                  <a:latin typeface="Times New Roman" pitchFamily="1" charset="0"/>
                </a:rPr>
                <a:t>AND</a:t>
              </a:r>
              <a:endParaRPr lang="en-US">
                <a:solidFill>
                  <a:srgbClr val="000000"/>
                </a:solidFill>
                <a:latin typeface="Times New Roman" pitchFamily="1" charset="0"/>
              </a:endParaRPr>
            </a:p>
          </p:txBody>
        </p:sp>
        <p:sp>
          <p:nvSpPr>
            <p:cNvPr id="34827" name="Rectangle 26"/>
            <p:cNvSpPr>
              <a:spLocks noChangeArrowheads="1"/>
            </p:cNvSpPr>
            <p:nvPr/>
          </p:nvSpPr>
          <p:spPr bwMode="auto">
            <a:xfrm>
              <a:off x="832" y="3555"/>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a:t>
              </a:r>
              <a:endParaRPr lang="en-US" sz="2200" b="1">
                <a:solidFill>
                  <a:srgbClr val="000000"/>
                </a:solidFill>
                <a:latin typeface="Courier New" pitchFamily="1" charset="0"/>
              </a:endParaRPr>
            </a:p>
          </p:txBody>
        </p:sp>
        <p:sp>
          <p:nvSpPr>
            <p:cNvPr id="34828" name="Text Box 27"/>
            <p:cNvSpPr txBox="1">
              <a:spLocks noChangeArrowheads="1"/>
            </p:cNvSpPr>
            <p:nvPr/>
          </p:nvSpPr>
          <p:spPr bwMode="auto">
            <a:xfrm>
              <a:off x="1192" y="3552"/>
              <a:ext cx="1064"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a:solidFill>
                    <a:srgbClr val="000000"/>
                  </a:solidFill>
                  <a:latin typeface="Times New Roman" pitchFamily="1" charset="0"/>
                </a:rPr>
                <a:t>Logical </a:t>
              </a:r>
              <a:r>
                <a:rPr lang="en-US" sz="1600">
                  <a:solidFill>
                    <a:srgbClr val="000000"/>
                  </a:solidFill>
                  <a:latin typeface="Times New Roman" pitchFamily="1" charset="0"/>
                </a:rPr>
                <a:t>OR</a:t>
              </a:r>
              <a:endParaRPr lang="en-US">
                <a:solidFill>
                  <a:srgbClr val="000000"/>
                </a:solidFill>
                <a:latin typeface="Times New Roman" pitchFamily="1" charset="0"/>
              </a:endParaRPr>
            </a:p>
          </p:txBody>
        </p:sp>
        <p:sp>
          <p:nvSpPr>
            <p:cNvPr id="34829" name="Rectangle 28"/>
            <p:cNvSpPr>
              <a:spLocks noChangeArrowheads="1"/>
            </p:cNvSpPr>
            <p:nvPr/>
          </p:nvSpPr>
          <p:spPr bwMode="auto">
            <a:xfrm>
              <a:off x="832" y="3843"/>
              <a:ext cx="384" cy="250"/>
            </a:xfrm>
            <a:prstGeom prst="rect">
              <a:avLst/>
            </a:prstGeom>
            <a:noFill/>
            <a:ln w="9525">
              <a:noFill/>
              <a:miter lim="800000"/>
              <a:headEnd/>
              <a:tailEnd/>
            </a:ln>
          </p:spPr>
          <p:txBody>
            <a:bodyPr>
              <a:prstTxWarp prst="textNoShape">
                <a:avLst/>
              </a:prstTxWarp>
              <a:spAutoFit/>
            </a:bodyPr>
            <a:lstStyle/>
            <a:p>
              <a:pPr algn="ctr"/>
              <a:r>
                <a:rPr lang="en-US" sz="2000" b="1">
                  <a:solidFill>
                    <a:srgbClr val="000000"/>
                  </a:solidFill>
                  <a:latin typeface="Courier New" pitchFamily="1" charset="0"/>
                </a:rPr>
                <a:t>!</a:t>
              </a:r>
              <a:endParaRPr lang="en-US" sz="2200" b="1">
                <a:solidFill>
                  <a:srgbClr val="000000"/>
                </a:solidFill>
                <a:latin typeface="Courier New" pitchFamily="1" charset="0"/>
              </a:endParaRPr>
            </a:p>
          </p:txBody>
        </p:sp>
        <p:sp>
          <p:nvSpPr>
            <p:cNvPr id="34830" name="Text Box 29"/>
            <p:cNvSpPr txBox="1">
              <a:spLocks noChangeArrowheads="1"/>
            </p:cNvSpPr>
            <p:nvPr/>
          </p:nvSpPr>
          <p:spPr bwMode="auto">
            <a:xfrm>
              <a:off x="1192" y="3832"/>
              <a:ext cx="1064"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a:solidFill>
                    <a:srgbClr val="000000"/>
                  </a:solidFill>
                  <a:latin typeface="Times New Roman" pitchFamily="1" charset="0"/>
                </a:rPr>
                <a:t>Logical </a:t>
              </a:r>
              <a:r>
                <a:rPr lang="en-US" sz="1600">
                  <a:solidFill>
                    <a:srgbClr val="000000"/>
                  </a:solidFill>
                  <a:latin typeface="Times New Roman" pitchFamily="1" charset="0"/>
                </a:rPr>
                <a:t>NOT</a:t>
              </a:r>
              <a:r>
                <a:rPr lang="en-US" sz="1200" b="1">
                  <a:solidFill>
                    <a:srgbClr val="000000"/>
                  </a:solidFill>
                  <a:latin typeface="Courier New" pitchFamily="1" charset="0"/>
                </a:rPr>
                <a:t> </a:t>
              </a:r>
            </a:p>
          </p:txBody>
        </p:sp>
        <p:sp>
          <p:nvSpPr>
            <p:cNvPr id="34831" name="Text Box 30"/>
            <p:cNvSpPr txBox="1">
              <a:spLocks noChangeArrowheads="1"/>
            </p:cNvSpPr>
            <p:nvPr/>
          </p:nvSpPr>
          <p:spPr bwMode="auto">
            <a:xfrm>
              <a:off x="2512" y="3288"/>
              <a:ext cx="2576"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b="1">
                  <a:solidFill>
                    <a:srgbClr val="000000"/>
                  </a:solidFill>
                  <a:latin typeface="Courier New" pitchFamily="1" charset="0"/>
                </a:rPr>
                <a:t>p</a:t>
              </a:r>
              <a:r>
                <a:rPr lang="en-US" sz="1000" b="1">
                  <a:solidFill>
                    <a:srgbClr val="000000"/>
                  </a:solidFill>
                  <a:latin typeface="Courier New" pitchFamily="1" charset="0"/>
                </a:rPr>
                <a:t> </a:t>
              </a:r>
              <a:r>
                <a:rPr lang="en-US" sz="2000" b="1">
                  <a:solidFill>
                    <a:srgbClr val="000000"/>
                  </a:solidFill>
                  <a:latin typeface="Courier New" pitchFamily="1" charset="0"/>
                </a:rPr>
                <a:t>&amp;&amp;</a:t>
              </a:r>
              <a:r>
                <a:rPr lang="en-US" sz="1000" b="1">
                  <a:solidFill>
                    <a:srgbClr val="000000"/>
                  </a:solidFill>
                  <a:latin typeface="Courier New" pitchFamily="1" charset="0"/>
                </a:rPr>
                <a:t> </a:t>
              </a:r>
              <a:r>
                <a:rPr lang="en-US" sz="2000" b="1">
                  <a:solidFill>
                    <a:srgbClr val="000000"/>
                  </a:solidFill>
                  <a:latin typeface="Courier New" pitchFamily="1" charset="0"/>
                </a:rPr>
                <a:t>q</a:t>
              </a:r>
              <a:r>
                <a:rPr lang="en-US" sz="2000">
                  <a:solidFill>
                    <a:srgbClr val="000000"/>
                  </a:solidFill>
                  <a:latin typeface="Times New Roman" pitchFamily="1" charset="0"/>
                </a:rPr>
                <a:t> means both </a:t>
              </a:r>
              <a:r>
                <a:rPr lang="en-US" sz="2000" b="1">
                  <a:solidFill>
                    <a:srgbClr val="000000"/>
                  </a:solidFill>
                  <a:latin typeface="Courier New" pitchFamily="1" charset="0"/>
                </a:rPr>
                <a:t>p</a:t>
              </a:r>
              <a:r>
                <a:rPr lang="en-US" sz="1000" b="1">
                  <a:solidFill>
                    <a:srgbClr val="000000"/>
                  </a:solidFill>
                  <a:latin typeface="Courier New" pitchFamily="1" charset="0"/>
                </a:rPr>
                <a:t> </a:t>
              </a:r>
              <a:r>
                <a:rPr lang="en-US" sz="2000">
                  <a:solidFill>
                    <a:srgbClr val="000000"/>
                  </a:solidFill>
                  <a:latin typeface="Times New Roman" pitchFamily="1" charset="0"/>
                </a:rPr>
                <a:t>and</a:t>
              </a:r>
              <a:r>
                <a:rPr lang="en-US" sz="1000" b="1">
                  <a:solidFill>
                    <a:srgbClr val="000000"/>
                  </a:solidFill>
                  <a:latin typeface="Courier New" pitchFamily="1" charset="0"/>
                </a:rPr>
                <a:t> </a:t>
              </a:r>
              <a:r>
                <a:rPr lang="en-US" sz="2000" b="1">
                  <a:solidFill>
                    <a:srgbClr val="000000"/>
                  </a:solidFill>
                  <a:latin typeface="Courier New" pitchFamily="1" charset="0"/>
                </a:rPr>
                <a:t>q</a:t>
              </a:r>
              <a:endParaRPr lang="en-US" sz="2000">
                <a:solidFill>
                  <a:srgbClr val="000000"/>
                </a:solidFill>
                <a:latin typeface="Times New Roman" pitchFamily="1" charset="0"/>
              </a:endParaRPr>
            </a:p>
          </p:txBody>
        </p:sp>
        <p:sp>
          <p:nvSpPr>
            <p:cNvPr id="34832" name="Text Box 31"/>
            <p:cNvSpPr txBox="1">
              <a:spLocks noChangeArrowheads="1"/>
            </p:cNvSpPr>
            <p:nvPr/>
          </p:nvSpPr>
          <p:spPr bwMode="auto">
            <a:xfrm>
              <a:off x="2496" y="3824"/>
              <a:ext cx="2592" cy="250"/>
            </a:xfrm>
            <a:prstGeom prst="rect">
              <a:avLst/>
            </a:prstGeom>
            <a:noFill/>
            <a:ln w="9525">
              <a:noFill/>
              <a:miter lim="800000"/>
              <a:headEnd/>
              <a:tailEnd/>
            </a:ln>
          </p:spPr>
          <p:txBody>
            <a:bodyPr>
              <a:prstTxWarp prst="textNoShape">
                <a:avLst/>
              </a:prstTxWarp>
              <a:spAutoFit/>
            </a:bodyPr>
            <a:lstStyle/>
            <a:p>
              <a:pPr>
                <a:spcBef>
                  <a:spcPct val="50000"/>
                </a:spcBef>
              </a:pPr>
              <a:r>
                <a:rPr lang="en-US" sz="2000" b="1">
                  <a:solidFill>
                    <a:srgbClr val="000000"/>
                  </a:solidFill>
                  <a:latin typeface="Courier New" pitchFamily="1" charset="0"/>
                </a:rPr>
                <a:t>!p</a:t>
              </a:r>
              <a:r>
                <a:rPr lang="en-US" sz="2000">
                  <a:solidFill>
                    <a:srgbClr val="000000"/>
                  </a:solidFill>
                  <a:latin typeface="Times New Roman" pitchFamily="1" charset="0"/>
                </a:rPr>
                <a:t> means the opposite of </a:t>
              </a:r>
              <a:r>
                <a:rPr lang="en-US" sz="2000" b="1">
                  <a:solidFill>
                    <a:srgbClr val="000000"/>
                  </a:solidFill>
                  <a:latin typeface="Courier New" pitchFamily="1" charset="0"/>
                </a:rPr>
                <a:t>p</a:t>
              </a:r>
              <a:r>
                <a:rPr lang="en-US" sz="2000">
                  <a:solidFill>
                    <a:srgbClr val="000000"/>
                  </a:solidFill>
                  <a:latin typeface="Times New Roman" pitchFamily="1" charset="0"/>
                </a:rPr>
                <a:t> </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Notes on the Boolean Operators</a:t>
            </a:r>
            <a:endParaRPr lang="en-US" dirty="0">
              <a:solidFill>
                <a:schemeClr val="tx1"/>
              </a:solidFill>
              <a:ea typeface="ＭＳ Ｐゴシック" pitchFamily="1" charset="-128"/>
              <a:cs typeface="ＭＳ Ｐゴシック" pitchFamily="1" charset="-128"/>
            </a:endParaRPr>
          </a:p>
        </p:txBody>
      </p:sp>
      <p:sp>
        <p:nvSpPr>
          <p:cNvPr id="36867" name="Rectangle 3"/>
          <p:cNvSpPr>
            <a:spLocks noChangeArrowheads="1"/>
          </p:cNvSpPr>
          <p:nvPr/>
        </p:nvSpPr>
        <p:spPr bwMode="auto">
          <a:xfrm>
            <a:off x="482600" y="1155702"/>
            <a:ext cx="8128000" cy="722313"/>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dirty="0">
                <a:solidFill>
                  <a:srgbClr val="000000"/>
                </a:solidFill>
                <a:latin typeface="Times New Roman" pitchFamily="1" charset="0"/>
              </a:rPr>
              <a:t>Remember that C++ uses </a:t>
            </a:r>
            <a:r>
              <a:rPr lang="en-US" sz="2000" b="1" dirty="0">
                <a:solidFill>
                  <a:srgbClr val="FF0000"/>
                </a:solidFill>
                <a:latin typeface="Courier New" pitchFamily="1" charset="0"/>
              </a:rPr>
              <a:t>=</a:t>
            </a:r>
            <a:r>
              <a:rPr lang="en-US" dirty="0">
                <a:solidFill>
                  <a:srgbClr val="000000"/>
                </a:solidFill>
                <a:latin typeface="Times New Roman" pitchFamily="1" charset="0"/>
              </a:rPr>
              <a:t> to denote </a:t>
            </a:r>
            <a:r>
              <a:rPr lang="en-US" dirty="0">
                <a:solidFill>
                  <a:srgbClr val="FF0000"/>
                </a:solidFill>
                <a:latin typeface="Times New Roman" pitchFamily="1" charset="0"/>
              </a:rPr>
              <a:t>assignment</a:t>
            </a:r>
            <a:r>
              <a:rPr lang="en-US" dirty="0">
                <a:solidFill>
                  <a:srgbClr val="000000"/>
                </a:solidFill>
                <a:latin typeface="Times New Roman" pitchFamily="1" charset="0"/>
              </a:rPr>
              <a:t>.  To test whether two values are </a:t>
            </a:r>
            <a:r>
              <a:rPr lang="en-US" dirty="0">
                <a:solidFill>
                  <a:srgbClr val="FF0000"/>
                </a:solidFill>
                <a:latin typeface="Times New Roman" pitchFamily="1" charset="0"/>
              </a:rPr>
              <a:t>equal</a:t>
            </a:r>
            <a:r>
              <a:rPr lang="en-US" dirty="0">
                <a:solidFill>
                  <a:srgbClr val="000000"/>
                </a:solidFill>
                <a:latin typeface="Times New Roman" pitchFamily="1" charset="0"/>
              </a:rPr>
              <a:t>, you must use the </a:t>
            </a:r>
            <a:r>
              <a:rPr lang="en-US" sz="2000" b="1" dirty="0">
                <a:solidFill>
                  <a:srgbClr val="FF0000"/>
                </a:solidFill>
                <a:latin typeface="Courier New" pitchFamily="1" charset="0"/>
              </a:rPr>
              <a:t>=</a:t>
            </a:r>
            <a:r>
              <a:rPr lang="en-US" sz="400" b="1" dirty="0">
                <a:solidFill>
                  <a:srgbClr val="FF0000"/>
                </a:solidFill>
                <a:latin typeface="Courier New" pitchFamily="1" charset="0"/>
              </a:rPr>
              <a:t> </a:t>
            </a:r>
            <a:r>
              <a:rPr lang="en-US" sz="2000" b="1" dirty="0">
                <a:solidFill>
                  <a:srgbClr val="FF0000"/>
                </a:solidFill>
                <a:latin typeface="Courier New" pitchFamily="1" charset="0"/>
              </a:rPr>
              <a:t>=</a:t>
            </a:r>
            <a:r>
              <a:rPr lang="en-US" dirty="0">
                <a:solidFill>
                  <a:srgbClr val="000000"/>
                </a:solidFill>
                <a:latin typeface="Times New Roman" pitchFamily="1" charset="0"/>
              </a:rPr>
              <a:t> operator.</a:t>
            </a:r>
          </a:p>
        </p:txBody>
      </p:sp>
      <p:sp>
        <p:nvSpPr>
          <p:cNvPr id="505860" name="Rectangle 4"/>
          <p:cNvSpPr>
            <a:spLocks noChangeArrowheads="1"/>
          </p:cNvSpPr>
          <p:nvPr/>
        </p:nvSpPr>
        <p:spPr bwMode="auto">
          <a:xfrm>
            <a:off x="482600" y="4381500"/>
            <a:ext cx="8128000" cy="774700"/>
          </a:xfrm>
          <a:prstGeom prst="rect">
            <a:avLst/>
          </a:prstGeom>
          <a:noFill/>
          <a:ln w="9525">
            <a:noFill/>
            <a:miter lim="800000"/>
            <a:headEnd/>
            <a:tailEnd/>
          </a:ln>
        </p:spPr>
        <p:txBody>
          <a:bodyPr>
            <a:prstTxWarp prst="textNoShape">
              <a:avLst/>
            </a:prstTxWarp>
          </a:bodyPr>
          <a:lstStyle/>
          <a:p>
            <a:pPr marL="342900" indent="-342900">
              <a:lnSpc>
                <a:spcPct val="85000"/>
              </a:lnSpc>
              <a:spcAft>
                <a:spcPct val="25000"/>
              </a:spcAft>
              <a:buFontTx/>
              <a:buChar char="•"/>
            </a:pPr>
            <a:r>
              <a:rPr lang="en-US" dirty="0">
                <a:solidFill>
                  <a:srgbClr val="000000"/>
                </a:solidFill>
                <a:latin typeface="Times New Roman" pitchFamily="1" charset="0"/>
              </a:rPr>
              <a:t>The </a:t>
            </a:r>
            <a:r>
              <a:rPr lang="en-US" sz="2000" b="1" dirty="0">
                <a:solidFill>
                  <a:srgbClr val="000000"/>
                </a:solidFill>
                <a:latin typeface="Courier New" pitchFamily="1" charset="0"/>
              </a:rPr>
              <a:t>||</a:t>
            </a:r>
            <a:r>
              <a:rPr lang="en-US" dirty="0">
                <a:solidFill>
                  <a:srgbClr val="000000"/>
                </a:solidFill>
                <a:latin typeface="Times New Roman" pitchFamily="1" charset="0"/>
              </a:rPr>
              <a:t> operator means </a:t>
            </a:r>
            <a:r>
              <a:rPr lang="en-US" i="1" dirty="0">
                <a:solidFill>
                  <a:srgbClr val="000000"/>
                </a:solidFill>
                <a:latin typeface="Times New Roman" pitchFamily="1" charset="0"/>
              </a:rPr>
              <a:t>either or both,</a:t>
            </a:r>
            <a:r>
              <a:rPr lang="en-US" dirty="0">
                <a:solidFill>
                  <a:srgbClr val="000000"/>
                </a:solidFill>
                <a:latin typeface="Times New Roman" pitchFamily="1" charset="0"/>
              </a:rPr>
              <a:t> which is not always clear in the English interpretation of </a:t>
            </a:r>
            <a:r>
              <a:rPr lang="en-US" i="1" dirty="0">
                <a:solidFill>
                  <a:srgbClr val="000000"/>
                </a:solidFill>
                <a:latin typeface="Times New Roman" pitchFamily="1" charset="0"/>
              </a:rPr>
              <a:t>or.</a:t>
            </a:r>
            <a:endParaRPr lang="en-US" dirty="0">
              <a:solidFill>
                <a:srgbClr val="000000"/>
              </a:solidFill>
              <a:latin typeface="Times New Roman" pitchFamily="1" charset="0"/>
            </a:endParaRPr>
          </a:p>
        </p:txBody>
      </p:sp>
      <p:grpSp>
        <p:nvGrpSpPr>
          <p:cNvPr id="2" name="Group 5"/>
          <p:cNvGrpSpPr>
            <a:grpSpLocks/>
          </p:cNvGrpSpPr>
          <p:nvPr/>
        </p:nvGrpSpPr>
        <p:grpSpPr bwMode="auto">
          <a:xfrm>
            <a:off x="482602" y="1968500"/>
            <a:ext cx="8137525" cy="2332038"/>
            <a:chOff x="304" y="1240"/>
            <a:chExt cx="5126" cy="1469"/>
          </a:xfrm>
        </p:grpSpPr>
        <p:sp>
          <p:nvSpPr>
            <p:cNvPr id="36871" name="Rectangle 6"/>
            <p:cNvSpPr>
              <a:spLocks noChangeArrowheads="1"/>
            </p:cNvSpPr>
            <p:nvPr/>
          </p:nvSpPr>
          <p:spPr bwMode="auto">
            <a:xfrm>
              <a:off x="310" y="1240"/>
              <a:ext cx="5120" cy="664"/>
            </a:xfrm>
            <a:prstGeom prst="rect">
              <a:avLst/>
            </a:prstGeom>
            <a:noFill/>
            <a:ln w="9525">
              <a:noFill/>
              <a:miter lim="800000"/>
              <a:headEnd/>
              <a:tailEnd/>
            </a:ln>
          </p:spPr>
          <p:txBody>
            <a:bodyPr>
              <a:prstTxWarp prst="textNoShape">
                <a:avLst/>
              </a:prstTxWarp>
            </a:bodyPr>
            <a:lstStyle/>
            <a:p>
              <a:pPr marL="342900" indent="-342900">
                <a:lnSpc>
                  <a:spcPct val="85000"/>
                </a:lnSpc>
                <a:spcAft>
                  <a:spcPct val="25000"/>
                </a:spcAft>
                <a:buFontTx/>
                <a:buChar char="•"/>
              </a:pPr>
              <a:r>
                <a:rPr lang="en-US" dirty="0">
                  <a:solidFill>
                    <a:srgbClr val="000000"/>
                  </a:solidFill>
                  <a:latin typeface="Times New Roman" pitchFamily="1" charset="0"/>
                </a:rPr>
                <a:t>It is </a:t>
              </a:r>
              <a:r>
                <a:rPr lang="en-US" dirty="0">
                  <a:solidFill>
                    <a:srgbClr val="FF0000"/>
                  </a:solidFill>
                  <a:latin typeface="Times New Roman" pitchFamily="1" charset="0"/>
                </a:rPr>
                <a:t>not legal</a:t>
              </a:r>
              <a:r>
                <a:rPr lang="en-US" dirty="0">
                  <a:solidFill>
                    <a:srgbClr val="000000"/>
                  </a:solidFill>
                  <a:latin typeface="Times New Roman" pitchFamily="1" charset="0"/>
                </a:rPr>
                <a:t> in C++ to use more than one relational operator in a single comparison as is often done in mathematics.  To express the idea embodied in the mathematical expression</a:t>
              </a:r>
            </a:p>
          </p:txBody>
        </p:sp>
        <p:sp>
          <p:nvSpPr>
            <p:cNvPr id="36872" name="Text Box 7"/>
            <p:cNvSpPr txBox="1">
              <a:spLocks noChangeArrowheads="1"/>
            </p:cNvSpPr>
            <p:nvPr/>
          </p:nvSpPr>
          <p:spPr bwMode="auto">
            <a:xfrm>
              <a:off x="1104" y="1904"/>
              <a:ext cx="3120" cy="237"/>
            </a:xfrm>
            <a:prstGeom prst="rect">
              <a:avLst/>
            </a:prstGeom>
            <a:solidFill>
              <a:schemeClr val="bg1"/>
            </a:solidFill>
            <a:ln w="9525">
              <a:solidFill>
                <a:schemeClr val="tx1"/>
              </a:solidFill>
              <a:miter lim="800000"/>
              <a:headEnd/>
              <a:tailEnd/>
            </a:ln>
          </p:spPr>
          <p:txBody>
            <a:bodyPr wrap="square">
              <a:prstTxWarp prst="textNoShape">
                <a:avLst/>
              </a:prstTxWarp>
              <a:spAutoFit/>
            </a:bodyPr>
            <a:lstStyle/>
            <a:p>
              <a:pPr>
                <a:lnSpc>
                  <a:spcPct val="90000"/>
                </a:lnSpc>
              </a:pPr>
              <a:r>
                <a:rPr lang="en-US" sz="2000" b="1" dirty="0">
                  <a:solidFill>
                    <a:srgbClr val="000000"/>
                  </a:solidFill>
                  <a:latin typeface="Courier New" pitchFamily="1" charset="0"/>
                </a:rPr>
                <a:t>0  ≤  x  ≤  9</a:t>
              </a:r>
            </a:p>
          </p:txBody>
        </p:sp>
        <p:sp>
          <p:nvSpPr>
            <p:cNvPr id="36873" name="Text Box 8"/>
            <p:cNvSpPr txBox="1">
              <a:spLocks noChangeArrowheads="1"/>
            </p:cNvSpPr>
            <p:nvPr/>
          </p:nvSpPr>
          <p:spPr bwMode="auto">
            <a:xfrm>
              <a:off x="1104" y="2472"/>
              <a:ext cx="3120" cy="237"/>
            </a:xfrm>
            <a:prstGeom prst="rect">
              <a:avLst/>
            </a:prstGeom>
            <a:solidFill>
              <a:schemeClr val="bg1"/>
            </a:solidFill>
            <a:ln w="9525">
              <a:solidFill>
                <a:schemeClr val="tx1"/>
              </a:solidFill>
              <a:miter lim="800000"/>
              <a:headEnd/>
              <a:tailEnd/>
            </a:ln>
          </p:spPr>
          <p:txBody>
            <a:bodyPr wrap="square">
              <a:prstTxWarp prst="textNoShape">
                <a:avLst/>
              </a:prstTxWarp>
              <a:spAutoFit/>
            </a:bodyPr>
            <a:lstStyle/>
            <a:p>
              <a:pPr>
                <a:lnSpc>
                  <a:spcPct val="90000"/>
                </a:lnSpc>
              </a:pPr>
              <a:r>
                <a:rPr lang="en-US" sz="2000" b="1" dirty="0">
                  <a:solidFill>
                    <a:srgbClr val="000000"/>
                  </a:solidFill>
                  <a:latin typeface="Courier New" pitchFamily="1" charset="0"/>
                </a:rPr>
                <a:t>0 &lt;= x &amp;&amp; x &lt;= 9</a:t>
              </a:r>
            </a:p>
          </p:txBody>
        </p:sp>
        <p:sp>
          <p:nvSpPr>
            <p:cNvPr id="36874" name="Rectangle 9"/>
            <p:cNvSpPr>
              <a:spLocks noChangeArrowheads="1"/>
            </p:cNvSpPr>
            <p:nvPr/>
          </p:nvSpPr>
          <p:spPr bwMode="auto">
            <a:xfrm>
              <a:off x="304" y="2168"/>
              <a:ext cx="5120" cy="304"/>
            </a:xfrm>
            <a:prstGeom prst="rect">
              <a:avLst/>
            </a:prstGeom>
            <a:noFill/>
            <a:ln w="9525">
              <a:noFill/>
              <a:miter lim="800000"/>
              <a:headEnd/>
              <a:tailEnd/>
            </a:ln>
          </p:spPr>
          <p:txBody>
            <a:bodyPr>
              <a:prstTxWarp prst="textNoShape">
                <a:avLst/>
              </a:prstTxWarp>
            </a:bodyPr>
            <a:lstStyle/>
            <a:p>
              <a:pPr marL="342900" algn="just">
                <a:lnSpc>
                  <a:spcPct val="85000"/>
                </a:lnSpc>
                <a:spcAft>
                  <a:spcPct val="25000"/>
                </a:spcAft>
              </a:pPr>
              <a:r>
                <a:rPr lang="en-US" dirty="0">
                  <a:solidFill>
                    <a:srgbClr val="000000"/>
                  </a:solidFill>
                  <a:latin typeface="Times New Roman" pitchFamily="1" charset="0"/>
                </a:rPr>
                <a:t>you need to make both comparisons explicit, as in</a:t>
              </a:r>
            </a:p>
          </p:txBody>
        </p:sp>
      </p:grpSp>
      <p:sp>
        <p:nvSpPr>
          <p:cNvPr id="505866" name="Rectangle 10"/>
          <p:cNvSpPr>
            <a:spLocks noChangeArrowheads="1"/>
          </p:cNvSpPr>
          <p:nvPr/>
        </p:nvSpPr>
        <p:spPr bwMode="auto">
          <a:xfrm>
            <a:off x="482600" y="5156200"/>
            <a:ext cx="8128000" cy="762000"/>
          </a:xfrm>
          <a:prstGeom prst="rect">
            <a:avLst/>
          </a:prstGeom>
          <a:noFill/>
          <a:ln w="9525">
            <a:noFill/>
            <a:miter lim="800000"/>
            <a:headEnd/>
            <a:tailEnd/>
          </a:ln>
        </p:spPr>
        <p:txBody>
          <a:bodyPr>
            <a:prstTxWarp prst="textNoShape">
              <a:avLst/>
            </a:prstTxWarp>
          </a:bodyPr>
          <a:lstStyle/>
          <a:p>
            <a:pPr marL="342900" indent="-342900">
              <a:lnSpc>
                <a:spcPct val="85000"/>
              </a:lnSpc>
              <a:spcAft>
                <a:spcPct val="25000"/>
              </a:spcAft>
              <a:buFontTx/>
              <a:buChar char="•"/>
            </a:pPr>
            <a:r>
              <a:rPr lang="en-US" dirty="0">
                <a:solidFill>
                  <a:srgbClr val="000000"/>
                </a:solidFill>
                <a:latin typeface="Times New Roman" pitchFamily="1" charset="0"/>
              </a:rPr>
              <a:t>Be careful when you combine the </a:t>
            </a:r>
            <a:r>
              <a:rPr lang="en-US" sz="2000" b="1" dirty="0">
                <a:solidFill>
                  <a:srgbClr val="000000"/>
                </a:solidFill>
                <a:latin typeface="Courier New" pitchFamily="1" charset="0"/>
              </a:rPr>
              <a:t>!</a:t>
            </a:r>
            <a:r>
              <a:rPr lang="en-US" dirty="0">
                <a:solidFill>
                  <a:srgbClr val="000000"/>
                </a:solidFill>
                <a:latin typeface="Times New Roman" pitchFamily="1" charset="0"/>
              </a:rPr>
              <a:t> operator with </a:t>
            </a:r>
            <a:r>
              <a:rPr lang="en-US" sz="2000" b="1" dirty="0">
                <a:solidFill>
                  <a:srgbClr val="000000"/>
                </a:solidFill>
                <a:latin typeface="Courier New" pitchFamily="1" charset="0"/>
              </a:rPr>
              <a:t>&amp;&amp;</a:t>
            </a:r>
            <a:r>
              <a:rPr lang="en-US" dirty="0">
                <a:solidFill>
                  <a:srgbClr val="000000"/>
                </a:solidFill>
                <a:latin typeface="Times New Roman" pitchFamily="1" charset="0"/>
              </a:rPr>
              <a:t> and </a:t>
            </a:r>
            <a:r>
              <a:rPr lang="en-US" sz="2000" b="1" dirty="0">
                <a:solidFill>
                  <a:srgbClr val="000000"/>
                </a:solidFill>
                <a:latin typeface="Courier New" pitchFamily="1" charset="0"/>
              </a:rPr>
              <a:t>||</a:t>
            </a:r>
            <a:r>
              <a:rPr lang="en-US" dirty="0">
                <a:solidFill>
                  <a:srgbClr val="000000"/>
                </a:solidFill>
                <a:latin typeface="Times New Roman" pitchFamily="1" charset="0"/>
              </a:rPr>
              <a:t> because the interpretation often differs from informal English.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0586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50586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5860" grpId="0"/>
      <p:bldP spid="505866" grpId="0" build="p" autoUpdateAnimBg="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5800" y="1295400"/>
            <a:ext cx="7772400" cy="5029200"/>
          </a:xfrm>
        </p:spPr>
        <p:txBody>
          <a:bodyPr/>
          <a:lstStyle/>
          <a:p>
            <a:pPr>
              <a:lnSpc>
                <a:spcPct val="90000"/>
              </a:lnSpc>
              <a:spcBef>
                <a:spcPts val="0"/>
              </a:spcBef>
              <a:spcAft>
                <a:spcPts val="1200"/>
              </a:spcAft>
            </a:pPr>
            <a:r>
              <a:rPr lang="en-US" altLang="zh-CN" sz="2400" dirty="0"/>
              <a:t>Compiler and Interpreter are two different ways to execute a program written in a programming or scripting language.</a:t>
            </a:r>
          </a:p>
          <a:p>
            <a:pPr>
              <a:lnSpc>
                <a:spcPct val="90000"/>
              </a:lnSpc>
              <a:spcBef>
                <a:spcPts val="0"/>
              </a:spcBef>
              <a:spcAft>
                <a:spcPts val="1200"/>
              </a:spcAft>
            </a:pPr>
            <a:r>
              <a:rPr lang="en-US" altLang="zh-CN" sz="2400" dirty="0"/>
              <a:t>A </a:t>
            </a:r>
            <a:r>
              <a:rPr lang="en-US" altLang="zh-CN" sz="2400" b="1" i="1" dirty="0">
                <a:solidFill>
                  <a:srgbClr val="FF0000"/>
                </a:solidFill>
              </a:rPr>
              <a:t>compiler</a:t>
            </a:r>
            <a:r>
              <a:rPr lang="en-US" altLang="zh-CN" sz="2400" dirty="0"/>
              <a:t> takes entire program and converts it into object code which is typically stored in a file. The object code is also refereed as binary code and can be directly executed by the machine after </a:t>
            </a:r>
            <a:r>
              <a:rPr lang="en-US" altLang="zh-CN" sz="2400" dirty="0">
                <a:solidFill>
                  <a:srgbClr val="FF0000"/>
                </a:solidFill>
              </a:rPr>
              <a:t>linking</a:t>
            </a:r>
            <a:r>
              <a:rPr lang="en-US" altLang="zh-CN" sz="2400" dirty="0"/>
              <a:t>. Examples of compiled programming languages are C and </a:t>
            </a:r>
            <a:r>
              <a:rPr lang="en-US" altLang="zh-CN" sz="2400" dirty="0">
                <a:solidFill>
                  <a:srgbClr val="FF0000"/>
                </a:solidFill>
              </a:rPr>
              <a:t>C++</a:t>
            </a:r>
            <a:r>
              <a:rPr lang="en-US" altLang="zh-CN" sz="2400" dirty="0"/>
              <a:t>.</a:t>
            </a:r>
          </a:p>
          <a:p>
            <a:pPr>
              <a:lnSpc>
                <a:spcPct val="90000"/>
              </a:lnSpc>
              <a:spcBef>
                <a:spcPts val="0"/>
              </a:spcBef>
              <a:spcAft>
                <a:spcPts val="1200"/>
              </a:spcAft>
            </a:pPr>
            <a:r>
              <a:rPr lang="en-US" altLang="zh-CN" sz="2400" dirty="0"/>
              <a:t>An </a:t>
            </a:r>
            <a:r>
              <a:rPr lang="en-US" altLang="zh-CN" sz="2400" b="1" i="1" dirty="0">
                <a:solidFill>
                  <a:srgbClr val="FF0000"/>
                </a:solidFill>
              </a:rPr>
              <a:t>interpreter</a:t>
            </a:r>
            <a:r>
              <a:rPr lang="en-US" altLang="zh-CN" sz="2400" dirty="0"/>
              <a:t> directly executes instructions written in a programming or scripting language without previously converting them to an object code or machine code. Examples of interpreted languages are </a:t>
            </a:r>
            <a:r>
              <a:rPr lang="en-US" altLang="zh-CN" sz="2400" dirty="0">
                <a:solidFill>
                  <a:srgbClr val="FF0000"/>
                </a:solidFill>
              </a:rPr>
              <a:t>Python</a:t>
            </a:r>
            <a:r>
              <a:rPr lang="en-US" altLang="zh-CN" sz="2400" dirty="0"/>
              <a:t> and </a:t>
            </a:r>
            <a:r>
              <a:rPr lang="en-US" altLang="zh-CN" sz="2400" dirty="0" err="1"/>
              <a:t>Matlab</a:t>
            </a:r>
            <a:r>
              <a:rPr lang="en-US" altLang="zh-CN" sz="2400" dirty="0"/>
              <a:t>.</a:t>
            </a:r>
          </a:p>
        </p:txBody>
      </p:sp>
      <p:sp>
        <p:nvSpPr>
          <p:cNvPr id="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Compiler vs. Interpreter</a:t>
            </a:r>
            <a:endParaRPr lang="en-US" sz="4000" dirty="0">
              <a:solidFill>
                <a:schemeClr val="tx1"/>
              </a:solidFill>
            </a:endParaRPr>
          </a:p>
        </p:txBody>
      </p:sp>
    </p:spTree>
    <p:extLst>
      <p:ext uri="{BB962C8B-B14F-4D97-AF65-F5344CB8AC3E}">
        <p14:creationId xmlns:p14="http://schemas.microsoft.com/office/powerpoint/2010/main" val="2761194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Short-Circuit Evaluation</a:t>
            </a:r>
            <a:endParaRPr lang="en-US" dirty="0">
              <a:solidFill>
                <a:schemeClr val="tx1"/>
              </a:solidFill>
              <a:ea typeface="ＭＳ Ｐゴシック" pitchFamily="1" charset="-128"/>
              <a:cs typeface="ＭＳ Ｐゴシック" pitchFamily="1" charset="-128"/>
            </a:endParaRPr>
          </a:p>
        </p:txBody>
      </p:sp>
      <p:sp>
        <p:nvSpPr>
          <p:cNvPr id="38915" name="Rectangle 3"/>
          <p:cNvSpPr>
            <a:spLocks noChangeArrowheads="1"/>
          </p:cNvSpPr>
          <p:nvPr/>
        </p:nvSpPr>
        <p:spPr bwMode="auto">
          <a:xfrm>
            <a:off x="482600" y="1155700"/>
            <a:ext cx="8128000" cy="1054100"/>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dirty="0">
                <a:solidFill>
                  <a:srgbClr val="000000"/>
                </a:solidFill>
                <a:latin typeface="Times New Roman" pitchFamily="1" charset="0"/>
              </a:rPr>
              <a:t>C++ evaluates the </a:t>
            </a:r>
            <a:r>
              <a:rPr lang="en-US" sz="2000" b="1" dirty="0">
                <a:solidFill>
                  <a:srgbClr val="000000"/>
                </a:solidFill>
                <a:latin typeface="Courier New" pitchFamily="1" charset="0"/>
              </a:rPr>
              <a:t>&amp;&amp;</a:t>
            </a:r>
            <a:r>
              <a:rPr lang="en-US" dirty="0">
                <a:solidFill>
                  <a:srgbClr val="000000"/>
                </a:solidFill>
                <a:latin typeface="Times New Roman" pitchFamily="1" charset="0"/>
              </a:rPr>
              <a:t> and </a:t>
            </a:r>
            <a:r>
              <a:rPr lang="en-US" sz="2000" b="1" dirty="0">
                <a:solidFill>
                  <a:srgbClr val="000000"/>
                </a:solidFill>
                <a:latin typeface="Courier New" pitchFamily="1" charset="0"/>
              </a:rPr>
              <a:t>||</a:t>
            </a:r>
            <a:r>
              <a:rPr lang="en-US" dirty="0">
                <a:solidFill>
                  <a:srgbClr val="000000"/>
                </a:solidFill>
                <a:latin typeface="Times New Roman" pitchFamily="1" charset="0"/>
              </a:rPr>
              <a:t> operators using a strategy called </a:t>
            </a:r>
            <a:r>
              <a:rPr lang="en-US" b="1" i="1" dirty="0">
                <a:solidFill>
                  <a:srgbClr val="FF0000"/>
                </a:solidFill>
                <a:latin typeface="Times New Roman" pitchFamily="1" charset="0"/>
              </a:rPr>
              <a:t>short-circuit mode</a:t>
            </a:r>
            <a:r>
              <a:rPr lang="en-US" dirty="0">
                <a:solidFill>
                  <a:srgbClr val="FF0000"/>
                </a:solidFill>
                <a:latin typeface="Times New Roman" pitchFamily="1" charset="0"/>
              </a:rPr>
              <a:t> </a:t>
            </a:r>
            <a:r>
              <a:rPr lang="en-US" dirty="0">
                <a:solidFill>
                  <a:srgbClr val="000000"/>
                </a:solidFill>
                <a:latin typeface="Times New Roman" pitchFamily="1" charset="0"/>
              </a:rPr>
              <a:t>in which it evaluates the right operand only if it needs to do so.</a:t>
            </a:r>
          </a:p>
        </p:txBody>
      </p:sp>
      <p:sp>
        <p:nvSpPr>
          <p:cNvPr id="507908" name="Rectangle 4"/>
          <p:cNvSpPr>
            <a:spLocks noChangeArrowheads="1"/>
          </p:cNvSpPr>
          <p:nvPr/>
        </p:nvSpPr>
        <p:spPr bwMode="auto">
          <a:xfrm>
            <a:off x="482600" y="4864100"/>
            <a:ext cx="8128000" cy="1384300"/>
          </a:xfrm>
          <a:prstGeom prst="rect">
            <a:avLst/>
          </a:prstGeom>
          <a:noFill/>
          <a:ln w="9525">
            <a:noFill/>
            <a:miter lim="800000"/>
            <a:headEnd/>
            <a:tailEnd/>
          </a:ln>
        </p:spPr>
        <p:txBody>
          <a:bodyPr>
            <a:prstTxWarp prst="textNoShape">
              <a:avLst/>
            </a:prstTxWarp>
          </a:bodyPr>
          <a:lstStyle/>
          <a:p>
            <a:pPr marL="342900" indent="-342900">
              <a:lnSpc>
                <a:spcPct val="85000"/>
              </a:lnSpc>
              <a:spcAft>
                <a:spcPct val="25000"/>
              </a:spcAft>
              <a:buFontTx/>
              <a:buChar char="•"/>
            </a:pPr>
            <a:r>
              <a:rPr lang="en-US" dirty="0">
                <a:solidFill>
                  <a:srgbClr val="000000"/>
                </a:solidFill>
                <a:latin typeface="Times New Roman" pitchFamily="1" charset="0"/>
              </a:rPr>
              <a:t>One of the advantages of short-circuit evaluation is that you can use </a:t>
            </a:r>
            <a:r>
              <a:rPr lang="en-US" sz="2000" b="1" dirty="0">
                <a:solidFill>
                  <a:srgbClr val="000000"/>
                </a:solidFill>
                <a:latin typeface="Courier New" pitchFamily="1" charset="0"/>
              </a:rPr>
              <a:t>&amp;&amp;</a:t>
            </a:r>
            <a:r>
              <a:rPr lang="en-US" dirty="0">
                <a:solidFill>
                  <a:srgbClr val="000000"/>
                </a:solidFill>
                <a:latin typeface="Times New Roman" pitchFamily="1" charset="0"/>
              </a:rPr>
              <a:t> and </a:t>
            </a:r>
            <a:r>
              <a:rPr lang="en-US" sz="2000" b="1" dirty="0">
                <a:solidFill>
                  <a:srgbClr val="000000"/>
                </a:solidFill>
                <a:latin typeface="Courier New" pitchFamily="1" charset="0"/>
              </a:rPr>
              <a:t>||</a:t>
            </a:r>
            <a:r>
              <a:rPr lang="en-US" dirty="0">
                <a:solidFill>
                  <a:srgbClr val="000000"/>
                </a:solidFill>
                <a:latin typeface="Times New Roman" pitchFamily="1" charset="0"/>
              </a:rPr>
              <a:t> to </a:t>
            </a:r>
            <a:r>
              <a:rPr lang="en-US" dirty="0">
                <a:solidFill>
                  <a:srgbClr val="FF0000"/>
                </a:solidFill>
                <a:latin typeface="Times New Roman" pitchFamily="1" charset="0"/>
              </a:rPr>
              <a:t>prevent execution errors</a:t>
            </a:r>
            <a:r>
              <a:rPr lang="en-US" dirty="0">
                <a:solidFill>
                  <a:srgbClr val="000000"/>
                </a:solidFill>
                <a:latin typeface="Times New Roman" pitchFamily="1" charset="0"/>
              </a:rPr>
              <a:t>.  If </a:t>
            </a:r>
            <a:r>
              <a:rPr lang="en-US" sz="2000" b="1" dirty="0">
                <a:solidFill>
                  <a:srgbClr val="000000"/>
                </a:solidFill>
                <a:latin typeface="Courier New" pitchFamily="1" charset="0"/>
              </a:rPr>
              <a:t>n</a:t>
            </a:r>
            <a:r>
              <a:rPr lang="en-US" dirty="0">
                <a:solidFill>
                  <a:srgbClr val="000000"/>
                </a:solidFill>
                <a:latin typeface="Times New Roman" pitchFamily="1" charset="0"/>
              </a:rPr>
              <a:t> were 0 in the earlier example, evaluating </a:t>
            </a:r>
            <a:r>
              <a:rPr lang="en-US" sz="2000" b="1" dirty="0">
                <a:solidFill>
                  <a:srgbClr val="000000"/>
                </a:solidFill>
                <a:latin typeface="Courier New" pitchFamily="1" charset="0"/>
              </a:rPr>
              <a:t>x</a:t>
            </a:r>
            <a:r>
              <a:rPr lang="en-US" sz="1200" b="1" dirty="0">
                <a:solidFill>
                  <a:srgbClr val="000000"/>
                </a:solidFill>
                <a:latin typeface="Courier New" pitchFamily="1" charset="0"/>
              </a:rPr>
              <a:t> </a:t>
            </a:r>
            <a:r>
              <a:rPr lang="en-US" sz="2000" b="1" dirty="0">
                <a:solidFill>
                  <a:srgbClr val="000000"/>
                </a:solidFill>
                <a:latin typeface="Courier New" pitchFamily="1" charset="0"/>
              </a:rPr>
              <a:t>%</a:t>
            </a:r>
            <a:r>
              <a:rPr lang="en-US" sz="1200" b="1" dirty="0">
                <a:solidFill>
                  <a:srgbClr val="000000"/>
                </a:solidFill>
                <a:latin typeface="Courier New" pitchFamily="1" charset="0"/>
              </a:rPr>
              <a:t> </a:t>
            </a:r>
            <a:r>
              <a:rPr lang="en-US" sz="2000" b="1" dirty="0">
                <a:solidFill>
                  <a:srgbClr val="000000"/>
                </a:solidFill>
                <a:latin typeface="Courier New" pitchFamily="1" charset="0"/>
              </a:rPr>
              <a:t>n</a:t>
            </a:r>
            <a:r>
              <a:rPr lang="en-US" dirty="0">
                <a:solidFill>
                  <a:srgbClr val="000000"/>
                </a:solidFill>
                <a:latin typeface="Times New Roman" pitchFamily="1" charset="0"/>
              </a:rPr>
              <a:t> would cause a “division by zero” error.</a:t>
            </a:r>
          </a:p>
        </p:txBody>
      </p:sp>
      <p:grpSp>
        <p:nvGrpSpPr>
          <p:cNvPr id="2" name="Group 5"/>
          <p:cNvGrpSpPr>
            <a:grpSpLocks/>
          </p:cNvGrpSpPr>
          <p:nvPr/>
        </p:nvGrpSpPr>
        <p:grpSpPr bwMode="auto">
          <a:xfrm>
            <a:off x="482602" y="2273300"/>
            <a:ext cx="8137525" cy="2527300"/>
            <a:chOff x="304" y="1432"/>
            <a:chExt cx="5126" cy="1592"/>
          </a:xfrm>
        </p:grpSpPr>
        <p:sp>
          <p:nvSpPr>
            <p:cNvPr id="38918" name="Rectangle 6"/>
            <p:cNvSpPr>
              <a:spLocks noChangeArrowheads="1"/>
            </p:cNvSpPr>
            <p:nvPr/>
          </p:nvSpPr>
          <p:spPr bwMode="auto">
            <a:xfrm>
              <a:off x="310" y="1432"/>
              <a:ext cx="5120" cy="312"/>
            </a:xfrm>
            <a:prstGeom prst="rect">
              <a:avLst/>
            </a:prstGeom>
            <a:noFill/>
            <a:ln w="9525">
              <a:noFill/>
              <a:miter lim="800000"/>
              <a:headEnd/>
              <a:tailEnd/>
            </a:ln>
          </p:spPr>
          <p:txBody>
            <a:bodyPr>
              <a:prstTxWarp prst="textNoShape">
                <a:avLst/>
              </a:prstTxWarp>
            </a:bodyPr>
            <a:lstStyle/>
            <a:p>
              <a:pPr marL="342900" indent="-342900">
                <a:lnSpc>
                  <a:spcPct val="85000"/>
                </a:lnSpc>
                <a:spcAft>
                  <a:spcPct val="25000"/>
                </a:spcAft>
                <a:buFontTx/>
                <a:buChar char="•"/>
              </a:pPr>
              <a:r>
                <a:rPr lang="en-US" dirty="0">
                  <a:solidFill>
                    <a:srgbClr val="000000"/>
                  </a:solidFill>
                  <a:latin typeface="Times New Roman" pitchFamily="1" charset="0"/>
                </a:rPr>
                <a:t>For example, if </a:t>
              </a:r>
              <a:r>
                <a:rPr lang="en-US" sz="2000" b="1" dirty="0">
                  <a:solidFill>
                    <a:srgbClr val="000000"/>
                  </a:solidFill>
                  <a:latin typeface="Courier New" pitchFamily="1" charset="0"/>
                </a:rPr>
                <a:t>n</a:t>
              </a:r>
              <a:r>
                <a:rPr lang="en-US" dirty="0">
                  <a:solidFill>
                    <a:srgbClr val="000000"/>
                  </a:solidFill>
                  <a:latin typeface="Times New Roman" pitchFamily="1" charset="0"/>
                </a:rPr>
                <a:t> is 0, the right hand operand of </a:t>
              </a:r>
              <a:r>
                <a:rPr lang="en-US" sz="2000" b="1" dirty="0">
                  <a:solidFill>
                    <a:srgbClr val="000000"/>
                  </a:solidFill>
                  <a:latin typeface="Courier New" pitchFamily="1" charset="0"/>
                </a:rPr>
                <a:t>&amp;&amp;</a:t>
              </a:r>
              <a:r>
                <a:rPr lang="en-US" dirty="0">
                  <a:solidFill>
                    <a:srgbClr val="000000"/>
                  </a:solidFill>
                  <a:latin typeface="Times New Roman" pitchFamily="1" charset="0"/>
                </a:rPr>
                <a:t> in  </a:t>
              </a:r>
            </a:p>
          </p:txBody>
        </p:sp>
        <p:sp>
          <p:nvSpPr>
            <p:cNvPr id="38919" name="Text Box 7"/>
            <p:cNvSpPr txBox="1">
              <a:spLocks noChangeArrowheads="1"/>
            </p:cNvSpPr>
            <p:nvPr/>
          </p:nvSpPr>
          <p:spPr bwMode="auto">
            <a:xfrm>
              <a:off x="1344" y="1744"/>
              <a:ext cx="2880" cy="237"/>
            </a:xfrm>
            <a:prstGeom prst="rect">
              <a:avLst/>
            </a:prstGeom>
            <a:solidFill>
              <a:schemeClr val="bg1"/>
            </a:solidFill>
            <a:ln w="9525">
              <a:solidFill>
                <a:schemeClr val="tx1"/>
              </a:solidFill>
              <a:miter lim="800000"/>
              <a:headEnd/>
              <a:tailEnd/>
            </a:ln>
          </p:spPr>
          <p:txBody>
            <a:bodyPr wrap="square">
              <a:prstTxWarp prst="textNoShape">
                <a:avLst/>
              </a:prstTxWarp>
              <a:spAutoFit/>
            </a:bodyPr>
            <a:lstStyle/>
            <a:p>
              <a:pPr>
                <a:lnSpc>
                  <a:spcPct val="90000"/>
                </a:lnSpc>
              </a:pPr>
              <a:r>
                <a:rPr lang="en-US" sz="2000" b="1" dirty="0">
                  <a:solidFill>
                    <a:srgbClr val="000000"/>
                  </a:solidFill>
                  <a:latin typeface="Courier New" pitchFamily="1" charset="0"/>
                </a:rPr>
                <a:t>n != 0 &amp;&amp; x % n == 0</a:t>
              </a:r>
            </a:p>
          </p:txBody>
        </p:sp>
        <p:sp>
          <p:nvSpPr>
            <p:cNvPr id="38920" name="Rectangle 8"/>
            <p:cNvSpPr>
              <a:spLocks noChangeArrowheads="1"/>
            </p:cNvSpPr>
            <p:nvPr/>
          </p:nvSpPr>
          <p:spPr bwMode="auto">
            <a:xfrm>
              <a:off x="304" y="2048"/>
              <a:ext cx="5120" cy="457"/>
            </a:xfrm>
            <a:prstGeom prst="rect">
              <a:avLst/>
            </a:prstGeom>
            <a:noFill/>
            <a:ln w="9525">
              <a:noFill/>
              <a:miter lim="800000"/>
              <a:headEnd/>
              <a:tailEnd/>
            </a:ln>
          </p:spPr>
          <p:txBody>
            <a:bodyPr>
              <a:prstTxWarp prst="textNoShape">
                <a:avLst/>
              </a:prstTxWarp>
            </a:bodyPr>
            <a:lstStyle/>
            <a:p>
              <a:pPr marL="342900" indent="-342900">
                <a:lnSpc>
                  <a:spcPct val="85000"/>
                </a:lnSpc>
                <a:spcAft>
                  <a:spcPct val="25000"/>
                </a:spcAft>
              </a:pPr>
              <a:r>
                <a:rPr lang="en-US" dirty="0">
                  <a:solidFill>
                    <a:srgbClr val="000000"/>
                  </a:solidFill>
                  <a:latin typeface="Times New Roman" pitchFamily="1" charset="0"/>
                </a:rPr>
                <a:t>	is not evaluated at all because </a:t>
              </a:r>
              <a:r>
                <a:rPr lang="en-US" sz="2000" b="1" dirty="0">
                  <a:solidFill>
                    <a:srgbClr val="000000"/>
                  </a:solidFill>
                  <a:latin typeface="Courier New" pitchFamily="1" charset="0"/>
                </a:rPr>
                <a:t>n</a:t>
              </a:r>
              <a:r>
                <a:rPr lang="en-US" sz="1000" b="1" dirty="0">
                  <a:solidFill>
                    <a:srgbClr val="000000"/>
                  </a:solidFill>
                  <a:latin typeface="Courier New" pitchFamily="1" charset="0"/>
                </a:rPr>
                <a:t> </a:t>
              </a:r>
              <a:r>
                <a:rPr lang="en-US" sz="2000" b="1" dirty="0">
                  <a:solidFill>
                    <a:srgbClr val="000000"/>
                  </a:solidFill>
                  <a:latin typeface="Courier New" pitchFamily="1" charset="0"/>
                </a:rPr>
                <a:t>!=</a:t>
              </a:r>
              <a:r>
                <a:rPr lang="en-US" sz="1000" b="1" dirty="0">
                  <a:solidFill>
                    <a:srgbClr val="000000"/>
                  </a:solidFill>
                  <a:latin typeface="Courier New" pitchFamily="1" charset="0"/>
                </a:rPr>
                <a:t> </a:t>
              </a:r>
              <a:r>
                <a:rPr lang="en-US" sz="2000" b="1" dirty="0">
                  <a:solidFill>
                    <a:srgbClr val="000000"/>
                  </a:solidFill>
                  <a:latin typeface="Courier New" pitchFamily="1" charset="0"/>
                </a:rPr>
                <a:t>0</a:t>
              </a:r>
              <a:r>
                <a:rPr lang="en-US" dirty="0">
                  <a:solidFill>
                    <a:srgbClr val="000000"/>
                  </a:solidFill>
                  <a:latin typeface="Times New Roman" pitchFamily="1" charset="0"/>
                </a:rPr>
                <a:t> is </a:t>
              </a:r>
              <a:r>
                <a:rPr lang="en-US" sz="2000" b="1" dirty="0">
                  <a:solidFill>
                    <a:srgbClr val="000000"/>
                  </a:solidFill>
                  <a:latin typeface="Courier New" pitchFamily="1" charset="0"/>
                </a:rPr>
                <a:t>false</a:t>
              </a:r>
              <a:r>
                <a:rPr lang="en-US" dirty="0">
                  <a:solidFill>
                    <a:srgbClr val="000000"/>
                  </a:solidFill>
                  <a:latin typeface="Times New Roman" pitchFamily="1" charset="0"/>
                </a:rPr>
                <a:t>.  Because the expression	</a:t>
              </a:r>
            </a:p>
          </p:txBody>
        </p:sp>
        <p:sp>
          <p:nvSpPr>
            <p:cNvPr id="38921" name="Text Box 9"/>
            <p:cNvSpPr txBox="1">
              <a:spLocks noChangeArrowheads="1"/>
            </p:cNvSpPr>
            <p:nvPr/>
          </p:nvSpPr>
          <p:spPr bwMode="auto">
            <a:xfrm>
              <a:off x="1344" y="2496"/>
              <a:ext cx="2880" cy="237"/>
            </a:xfrm>
            <a:prstGeom prst="rect">
              <a:avLst/>
            </a:prstGeom>
            <a:solidFill>
              <a:schemeClr val="bg1"/>
            </a:solidFill>
            <a:ln w="9525">
              <a:solidFill>
                <a:schemeClr val="tx1"/>
              </a:solidFill>
              <a:miter lim="800000"/>
              <a:headEnd/>
              <a:tailEnd/>
            </a:ln>
          </p:spPr>
          <p:txBody>
            <a:bodyPr wrap="square">
              <a:prstTxWarp prst="textNoShape">
                <a:avLst/>
              </a:prstTxWarp>
              <a:spAutoFit/>
            </a:bodyPr>
            <a:lstStyle/>
            <a:p>
              <a:pPr>
                <a:lnSpc>
                  <a:spcPct val="90000"/>
                </a:lnSpc>
              </a:pPr>
              <a:r>
                <a:rPr lang="en-US" sz="2000" b="1" dirty="0">
                  <a:solidFill>
                    <a:srgbClr val="000000"/>
                  </a:solidFill>
                  <a:latin typeface="Courier New" pitchFamily="1" charset="0"/>
                </a:rPr>
                <a:t>false &amp;&amp; </a:t>
              </a:r>
              <a:r>
                <a:rPr lang="en-US" sz="2000" i="1" dirty="0">
                  <a:solidFill>
                    <a:srgbClr val="000000"/>
                  </a:solidFill>
                  <a:latin typeface="Times New Roman" pitchFamily="1" charset="0"/>
                </a:rPr>
                <a:t>anything</a:t>
              </a:r>
              <a:endParaRPr lang="en-US" sz="2000" b="1" dirty="0">
                <a:solidFill>
                  <a:srgbClr val="000000"/>
                </a:solidFill>
                <a:latin typeface="Courier New" pitchFamily="1" charset="0"/>
              </a:endParaRPr>
            </a:p>
          </p:txBody>
        </p:sp>
        <p:sp>
          <p:nvSpPr>
            <p:cNvPr id="38922" name="Rectangle 10"/>
            <p:cNvSpPr>
              <a:spLocks noChangeArrowheads="1"/>
            </p:cNvSpPr>
            <p:nvPr/>
          </p:nvSpPr>
          <p:spPr bwMode="auto">
            <a:xfrm>
              <a:off x="304" y="2736"/>
              <a:ext cx="5120" cy="288"/>
            </a:xfrm>
            <a:prstGeom prst="rect">
              <a:avLst/>
            </a:prstGeom>
            <a:noFill/>
            <a:ln w="9525">
              <a:noFill/>
              <a:miter lim="800000"/>
              <a:headEnd/>
              <a:tailEnd/>
            </a:ln>
          </p:spPr>
          <p:txBody>
            <a:bodyPr>
              <a:prstTxWarp prst="textNoShape">
                <a:avLst/>
              </a:prstTxWarp>
            </a:bodyPr>
            <a:lstStyle/>
            <a:p>
              <a:pPr marL="342900" indent="-342900">
                <a:lnSpc>
                  <a:spcPct val="85000"/>
                </a:lnSpc>
                <a:spcAft>
                  <a:spcPct val="25000"/>
                </a:spcAft>
              </a:pPr>
              <a:r>
                <a:rPr lang="en-US" dirty="0">
                  <a:solidFill>
                    <a:srgbClr val="000000"/>
                  </a:solidFill>
                  <a:latin typeface="Times New Roman" pitchFamily="1" charset="0"/>
                </a:rPr>
                <a:t>	is always </a:t>
              </a:r>
              <a:r>
                <a:rPr lang="en-US" sz="2000" b="1" dirty="0">
                  <a:solidFill>
                    <a:srgbClr val="000000"/>
                  </a:solidFill>
                  <a:latin typeface="Courier New" pitchFamily="1" charset="0"/>
                </a:rPr>
                <a:t>false</a:t>
              </a:r>
              <a:r>
                <a:rPr lang="en-US" dirty="0">
                  <a:solidFill>
                    <a:srgbClr val="000000"/>
                  </a:solidFill>
                  <a:latin typeface="Times New Roman" pitchFamily="1" charset="0"/>
                </a:rPr>
                <a:t>, the rest of the expression no longer matters.</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50790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7908" grpId="0" build="p" autoUpdateAnimBg="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Statement</a:t>
            </a:r>
            <a:r>
              <a:rPr lang="en-US" altLang="zh-CN" sz="4000" dirty="0">
                <a:solidFill>
                  <a:srgbClr val="FF0000"/>
                </a:solidFill>
                <a:ea typeface="ＭＳ Ｐゴシック" pitchFamily="1" charset="-128"/>
                <a:cs typeface="ＭＳ Ｐゴシック" pitchFamily="1" charset="-128"/>
              </a:rPr>
              <a:t>s</a:t>
            </a:r>
            <a:endParaRPr lang="en-US" dirty="0">
              <a:solidFill>
                <a:schemeClr val="tx1"/>
              </a:solidFill>
              <a:ea typeface="ＭＳ Ｐゴシック" pitchFamily="1" charset="-128"/>
              <a:cs typeface="ＭＳ Ｐゴシック" pitchFamily="1" charset="-128"/>
            </a:endParaRPr>
          </a:p>
        </p:txBody>
      </p:sp>
      <p:sp>
        <p:nvSpPr>
          <p:cNvPr id="499716" name="Rectangle 4"/>
          <p:cNvSpPr>
            <a:spLocks noChangeArrowheads="1"/>
          </p:cNvSpPr>
          <p:nvPr/>
        </p:nvSpPr>
        <p:spPr bwMode="auto">
          <a:xfrm>
            <a:off x="492125" y="1220138"/>
            <a:ext cx="8128000" cy="4875863"/>
          </a:xfrm>
          <a:prstGeom prst="rect">
            <a:avLst/>
          </a:prstGeom>
          <a:noFill/>
          <a:ln w="9525">
            <a:noFill/>
            <a:miter lim="800000"/>
            <a:headEnd/>
            <a:tailEnd/>
          </a:ln>
        </p:spPr>
        <p:txBody>
          <a:bodyPr>
            <a:prstTxWarp prst="textNoShape">
              <a:avLst/>
            </a:prstTxWarp>
          </a:bodyPr>
          <a:lstStyle/>
          <a:p>
            <a:pPr marL="342900" indent="-342900">
              <a:spcAft>
                <a:spcPct val="20000"/>
              </a:spcAft>
              <a:buFontTx/>
              <a:buChar char="•"/>
            </a:pPr>
            <a:r>
              <a:rPr lang="en-US" dirty="0">
                <a:solidFill>
                  <a:srgbClr val="000000"/>
                </a:solidFill>
                <a:latin typeface="Times New Roman" pitchFamily="1" charset="0"/>
              </a:rPr>
              <a:t>Statements in C++ fall into three basic types:</a:t>
            </a:r>
          </a:p>
          <a:p>
            <a:pPr marL="742950" lvl="1" indent="-285750">
              <a:spcAft>
                <a:spcPct val="20000"/>
              </a:spcAft>
              <a:buFontTx/>
              <a:buChar char="–"/>
            </a:pPr>
            <a:r>
              <a:rPr lang="en-US" sz="2200" dirty="0">
                <a:solidFill>
                  <a:srgbClr val="000000"/>
                </a:solidFill>
                <a:latin typeface="Times New Roman" pitchFamily="1" charset="0"/>
                <a:ea typeface="ＭＳ Ｐゴシック" pitchFamily="1" charset="-128"/>
                <a:cs typeface="ＭＳ Ｐゴシック" pitchFamily="1" charset="-128"/>
              </a:rPr>
              <a:t>Simple statements</a:t>
            </a:r>
          </a:p>
          <a:p>
            <a:pPr marL="742950" lvl="1" indent="-285750">
              <a:spcAft>
                <a:spcPct val="20000"/>
              </a:spcAft>
              <a:buFontTx/>
              <a:buChar char="–"/>
            </a:pPr>
            <a:r>
              <a:rPr lang="en-US" sz="2200" dirty="0">
                <a:solidFill>
                  <a:srgbClr val="000000"/>
                </a:solidFill>
                <a:latin typeface="Times New Roman" pitchFamily="1" charset="0"/>
                <a:ea typeface="ＭＳ Ｐゴシック" pitchFamily="1" charset="-128"/>
                <a:cs typeface="ＭＳ Ｐゴシック" pitchFamily="1" charset="-128"/>
              </a:rPr>
              <a:t>Compound statements</a:t>
            </a:r>
          </a:p>
          <a:p>
            <a:pPr marL="742950" lvl="1" indent="-285750">
              <a:spcAft>
                <a:spcPct val="50000"/>
              </a:spcAft>
              <a:buFontTx/>
              <a:buChar char="–"/>
            </a:pPr>
            <a:r>
              <a:rPr lang="en-US" sz="2200" dirty="0">
                <a:solidFill>
                  <a:srgbClr val="000000"/>
                </a:solidFill>
                <a:latin typeface="Times New Roman" pitchFamily="1" charset="0"/>
                <a:ea typeface="ＭＳ Ｐゴシック" pitchFamily="1" charset="-128"/>
                <a:cs typeface="ＭＳ Ｐゴシック" pitchFamily="1" charset="-128"/>
              </a:rPr>
              <a:t>Control statements</a:t>
            </a:r>
          </a:p>
          <a:p>
            <a:pPr marL="342900" indent="-342900">
              <a:spcAft>
                <a:spcPct val="50000"/>
              </a:spcAft>
              <a:buClr>
                <a:schemeClr val="tx1"/>
              </a:buClr>
              <a:buFontTx/>
              <a:buChar char="•"/>
            </a:pPr>
            <a:r>
              <a:rPr lang="en-US" b="1" i="1" dirty="0">
                <a:solidFill>
                  <a:srgbClr val="FF0000"/>
                </a:solidFill>
                <a:latin typeface="Times New Roman" pitchFamily="1" charset="0"/>
              </a:rPr>
              <a:t>Simple statements</a:t>
            </a:r>
            <a:r>
              <a:rPr lang="en-US" b="1" dirty="0">
                <a:solidFill>
                  <a:srgbClr val="FF0000"/>
                </a:solidFill>
                <a:latin typeface="Times New Roman" pitchFamily="1" charset="0"/>
              </a:rPr>
              <a:t> </a:t>
            </a:r>
            <a:r>
              <a:rPr lang="en-US" dirty="0">
                <a:solidFill>
                  <a:srgbClr val="000000"/>
                </a:solidFill>
                <a:latin typeface="Times New Roman" pitchFamily="1" charset="0"/>
              </a:rPr>
              <a:t>are formed by adding a semicolon to the end of a C++ expression.</a:t>
            </a:r>
          </a:p>
          <a:p>
            <a:pPr marL="342900" indent="-342900">
              <a:spcAft>
                <a:spcPct val="50000"/>
              </a:spcAft>
              <a:buClr>
                <a:schemeClr val="tx1"/>
              </a:buClr>
              <a:buFontTx/>
              <a:buChar char="•"/>
            </a:pPr>
            <a:r>
              <a:rPr lang="en-US" b="1" i="1" dirty="0">
                <a:solidFill>
                  <a:srgbClr val="FF0000"/>
                </a:solidFill>
                <a:latin typeface="Times New Roman" pitchFamily="1" charset="0"/>
              </a:rPr>
              <a:t>Compound statements</a:t>
            </a:r>
            <a:r>
              <a:rPr lang="en-US" b="1" dirty="0">
                <a:solidFill>
                  <a:srgbClr val="FF0000"/>
                </a:solidFill>
                <a:latin typeface="Times New Roman" pitchFamily="1" charset="0"/>
              </a:rPr>
              <a:t> </a:t>
            </a:r>
            <a:r>
              <a:rPr lang="en-US" dirty="0">
                <a:solidFill>
                  <a:srgbClr val="000000"/>
                </a:solidFill>
                <a:latin typeface="Times New Roman" pitchFamily="1" charset="0"/>
              </a:rPr>
              <a:t>(also called </a:t>
            </a:r>
            <a:r>
              <a:rPr lang="en-US" b="1" i="1" dirty="0">
                <a:solidFill>
                  <a:srgbClr val="000000"/>
                </a:solidFill>
                <a:latin typeface="Times New Roman" pitchFamily="1" charset="0"/>
              </a:rPr>
              <a:t>blocks</a:t>
            </a:r>
            <a:r>
              <a:rPr lang="en-US" dirty="0">
                <a:solidFill>
                  <a:srgbClr val="000000"/>
                </a:solidFill>
                <a:latin typeface="Times New Roman" pitchFamily="1" charset="0"/>
              </a:rPr>
              <a:t>) are sequences of statements enclosed in curly braces.</a:t>
            </a:r>
          </a:p>
          <a:p>
            <a:pPr marL="342900" indent="-342900">
              <a:spcAft>
                <a:spcPct val="15000"/>
              </a:spcAft>
              <a:buClr>
                <a:schemeClr val="tx1"/>
              </a:buClr>
              <a:buFontTx/>
              <a:buChar char="•"/>
            </a:pPr>
            <a:r>
              <a:rPr lang="en-US" b="1" i="1" dirty="0">
                <a:solidFill>
                  <a:srgbClr val="FF0000"/>
                </a:solidFill>
                <a:latin typeface="Times New Roman" pitchFamily="1" charset="0"/>
              </a:rPr>
              <a:t>Control statements</a:t>
            </a:r>
            <a:r>
              <a:rPr lang="en-US" dirty="0">
                <a:solidFill>
                  <a:srgbClr val="FF0000"/>
                </a:solidFill>
                <a:latin typeface="Times New Roman" pitchFamily="1" charset="0"/>
              </a:rPr>
              <a:t> </a:t>
            </a:r>
            <a:r>
              <a:rPr lang="en-US" dirty="0">
                <a:solidFill>
                  <a:srgbClr val="000000"/>
                </a:solidFill>
                <a:latin typeface="Times New Roman" pitchFamily="1" charset="0"/>
              </a:rPr>
              <a:t>fall into two categories:</a:t>
            </a:r>
          </a:p>
          <a:p>
            <a:pPr marL="742950" lvl="1" indent="-285750">
              <a:spcAft>
                <a:spcPct val="10000"/>
              </a:spcAft>
              <a:buFontTx/>
              <a:buChar char="–"/>
            </a:pPr>
            <a:r>
              <a:rPr lang="en-US" sz="2200" b="1" i="1" dirty="0">
                <a:solidFill>
                  <a:srgbClr val="000000"/>
                </a:solidFill>
                <a:latin typeface="Times New Roman" pitchFamily="1" charset="0"/>
                <a:ea typeface="ＭＳ Ｐゴシック" pitchFamily="1" charset="-128"/>
                <a:cs typeface="ＭＳ Ｐゴシック" pitchFamily="1" charset="-128"/>
              </a:rPr>
              <a:t>Conditional statements</a:t>
            </a:r>
            <a:r>
              <a:rPr lang="en-US" sz="2200" dirty="0">
                <a:solidFill>
                  <a:srgbClr val="000000"/>
                </a:solidFill>
                <a:latin typeface="Times New Roman" pitchFamily="1" charset="0"/>
                <a:ea typeface="ＭＳ Ｐゴシック" pitchFamily="1" charset="-128"/>
                <a:cs typeface="ＭＳ Ｐゴシック" pitchFamily="1" charset="-128"/>
              </a:rPr>
              <a:t> that specify some kind of test</a:t>
            </a:r>
          </a:p>
          <a:p>
            <a:pPr marL="742950" lvl="1" indent="-285750">
              <a:spcAft>
                <a:spcPct val="10000"/>
              </a:spcAft>
              <a:buFontTx/>
              <a:buChar char="–"/>
            </a:pPr>
            <a:r>
              <a:rPr lang="en-US" sz="2200" b="1" i="1" dirty="0">
                <a:solidFill>
                  <a:srgbClr val="000000"/>
                </a:solidFill>
                <a:latin typeface="Times New Roman" pitchFamily="1" charset="0"/>
                <a:ea typeface="ＭＳ Ｐゴシック" pitchFamily="1" charset="-128"/>
                <a:cs typeface="ＭＳ Ｐゴシック" pitchFamily="1" charset="-128"/>
              </a:rPr>
              <a:t>Iterative statements</a:t>
            </a:r>
            <a:r>
              <a:rPr lang="en-US" sz="2200" dirty="0">
                <a:solidFill>
                  <a:srgbClr val="000000"/>
                </a:solidFill>
                <a:latin typeface="Times New Roman" pitchFamily="1" charset="0"/>
                <a:ea typeface="ＭＳ Ｐゴシック" pitchFamily="1" charset="-128"/>
                <a:cs typeface="ＭＳ Ｐゴシック" pitchFamily="1" charset="-128"/>
              </a:rPr>
              <a:t> that specify repetition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499716">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499716">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499716">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499716">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49971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9716" grpId="0" build="p" bldLvl="2" autoUpdateAnimBg="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a:xfrm>
            <a:off x="0" y="76200"/>
            <a:ext cx="9144000" cy="1143000"/>
          </a:xfrm>
          <a:noFill/>
        </p:spPr>
        <p:txBody>
          <a:bodyPr/>
          <a:lstStyle/>
          <a:p>
            <a:r>
              <a:rPr lang="en-US" dirty="0">
                <a:solidFill>
                  <a:srgbClr val="FF0000"/>
                </a:solidFill>
                <a:ea typeface="ＭＳ Ｐゴシック" pitchFamily="1" charset="-128"/>
                <a:cs typeface="ＭＳ Ｐゴシック" pitchFamily="1" charset="-128"/>
              </a:rPr>
              <a:t>The </a:t>
            </a:r>
            <a:r>
              <a:rPr lang="en-US" sz="3600" b="1" dirty="0">
                <a:solidFill>
                  <a:srgbClr val="FF0000"/>
                </a:solidFill>
                <a:latin typeface="Courier New" pitchFamily="1" charset="0"/>
                <a:ea typeface="ＭＳ Ｐゴシック" pitchFamily="1" charset="-128"/>
                <a:cs typeface="ＭＳ Ｐゴシック" pitchFamily="1" charset="-128"/>
              </a:rPr>
              <a:t>if</a:t>
            </a:r>
            <a:r>
              <a:rPr lang="en-US" dirty="0">
                <a:solidFill>
                  <a:srgbClr val="FF0000"/>
                </a:solidFill>
                <a:ea typeface="ＭＳ Ｐゴシック" pitchFamily="1" charset="-128"/>
                <a:cs typeface="ＭＳ Ｐゴシック" pitchFamily="1" charset="-128"/>
              </a:rPr>
              <a:t> </a:t>
            </a:r>
            <a:r>
              <a:rPr lang="en-US" sz="4000" dirty="0">
                <a:solidFill>
                  <a:srgbClr val="FF0000"/>
                </a:solidFill>
                <a:ea typeface="ＭＳ Ｐゴシック" pitchFamily="1" charset="-128"/>
                <a:cs typeface="ＭＳ Ｐゴシック" pitchFamily="1" charset="-128"/>
              </a:rPr>
              <a:t>Statement</a:t>
            </a:r>
            <a:endParaRPr lang="en-US" i="1" dirty="0">
              <a:solidFill>
                <a:srgbClr val="FF0000"/>
              </a:solidFill>
              <a:ea typeface="ＭＳ Ｐゴシック" pitchFamily="1" charset="-128"/>
              <a:cs typeface="ＭＳ Ｐゴシック" pitchFamily="1" charset="-128"/>
            </a:endParaRPr>
          </a:p>
        </p:txBody>
      </p:sp>
      <p:sp>
        <p:nvSpPr>
          <p:cNvPr id="40963" name="Text Box 3"/>
          <p:cNvSpPr txBox="1">
            <a:spLocks noChangeArrowheads="1"/>
          </p:cNvSpPr>
          <p:nvPr/>
        </p:nvSpPr>
        <p:spPr bwMode="auto">
          <a:xfrm>
            <a:off x="457200" y="1143002"/>
            <a:ext cx="8229600" cy="1089529"/>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The simplest of the control statements is the </a:t>
            </a:r>
            <a:r>
              <a:rPr lang="en-US" sz="2000" b="1" dirty="0">
                <a:solidFill>
                  <a:srgbClr val="000000"/>
                </a:solidFill>
                <a:latin typeface="Courier New" pitchFamily="1" charset="0"/>
              </a:rPr>
              <a:t>if</a:t>
            </a:r>
            <a:r>
              <a:rPr lang="en-US" dirty="0">
                <a:solidFill>
                  <a:srgbClr val="000000"/>
                </a:solidFill>
                <a:latin typeface="Times New Roman" pitchFamily="1" charset="0"/>
              </a:rPr>
              <a:t> statement, which occurs in </a:t>
            </a:r>
            <a:r>
              <a:rPr lang="en-US" dirty="0">
                <a:solidFill>
                  <a:srgbClr val="FF0000"/>
                </a:solidFill>
                <a:latin typeface="Times New Roman" pitchFamily="1" charset="0"/>
              </a:rPr>
              <a:t>two forms</a:t>
            </a:r>
            <a:r>
              <a:rPr lang="en-US" dirty="0">
                <a:solidFill>
                  <a:srgbClr val="000000"/>
                </a:solidFill>
                <a:latin typeface="Times New Roman" pitchFamily="1" charset="0"/>
              </a:rPr>
              <a:t>.  You use the first form whenever you need to perform an operation only if a particular condition is true:</a:t>
            </a:r>
          </a:p>
        </p:txBody>
      </p:sp>
      <p:sp>
        <p:nvSpPr>
          <p:cNvPr id="40965" name="Text Box 5"/>
          <p:cNvSpPr txBox="1">
            <a:spLocks noChangeArrowheads="1"/>
          </p:cNvSpPr>
          <p:nvPr/>
        </p:nvSpPr>
        <p:spPr bwMode="auto">
          <a:xfrm>
            <a:off x="1778000" y="2454275"/>
            <a:ext cx="5638800" cy="915988"/>
          </a:xfrm>
          <a:prstGeom prst="rect">
            <a:avLst/>
          </a:prstGeom>
          <a:solidFill>
            <a:schemeClr val="bg1"/>
          </a:solidFill>
          <a:ln w="9525">
            <a:solidFill>
              <a:schemeClr val="tx1"/>
            </a:solidFill>
            <a:miter lim="800000"/>
            <a:headEnd/>
            <a:tailEnd/>
          </a:ln>
        </p:spPr>
        <p:txBody>
          <a:bodyPr>
            <a:prstTxWarp prst="textNoShape">
              <a:avLst/>
            </a:prstTxWarp>
            <a:spAutoFit/>
          </a:bodyPr>
          <a:lstStyle/>
          <a:p>
            <a:r>
              <a:rPr lang="en-US" sz="1800" b="1" dirty="0">
                <a:solidFill>
                  <a:srgbClr val="000000"/>
                </a:solidFill>
                <a:latin typeface="Courier New" pitchFamily="1" charset="0"/>
              </a:rPr>
              <a:t>if (</a:t>
            </a:r>
            <a:r>
              <a:rPr lang="en-US" sz="1800" i="1" dirty="0">
                <a:solidFill>
                  <a:srgbClr val="000000"/>
                </a:solidFill>
                <a:latin typeface="Times New Roman" pitchFamily="1" charset="0"/>
              </a:rPr>
              <a:t>condition</a:t>
            </a:r>
            <a:r>
              <a:rPr lang="en-US" sz="1800" b="1" dirty="0">
                <a:solidFill>
                  <a:srgbClr val="000000"/>
                </a:solidFill>
                <a:latin typeface="Courier New" pitchFamily="1" charset="0"/>
              </a:rPr>
              <a:t>) {</a:t>
            </a:r>
          </a:p>
          <a:p>
            <a:r>
              <a:rPr lang="en-US" sz="1800" b="1" dirty="0">
                <a:solidFill>
                  <a:srgbClr val="000000"/>
                </a:solidFill>
                <a:latin typeface="Courier New" pitchFamily="1" charset="0"/>
              </a:rPr>
              <a:t>   </a:t>
            </a:r>
            <a:r>
              <a:rPr lang="en-US" sz="1800" i="1" dirty="0">
                <a:solidFill>
                  <a:srgbClr val="000000"/>
                </a:solidFill>
                <a:latin typeface="Times New Roman" pitchFamily="1" charset="0"/>
              </a:rPr>
              <a:t>statements to be executed if the condition is true</a:t>
            </a:r>
            <a:endParaRPr lang="en-US" sz="1800" b="1" dirty="0">
              <a:solidFill>
                <a:srgbClr val="000000"/>
              </a:solidFill>
              <a:latin typeface="Courier New" pitchFamily="1" charset="0"/>
            </a:endParaRPr>
          </a:p>
          <a:p>
            <a:r>
              <a:rPr lang="en-US" sz="1800" b="1" dirty="0">
                <a:solidFill>
                  <a:srgbClr val="000000"/>
                </a:solidFill>
                <a:latin typeface="Courier New" pitchFamily="1" charset="0"/>
              </a:rPr>
              <a:t>}</a:t>
            </a:r>
          </a:p>
        </p:txBody>
      </p:sp>
      <p:grpSp>
        <p:nvGrpSpPr>
          <p:cNvPr id="2" name="Group 6"/>
          <p:cNvGrpSpPr>
            <a:grpSpLocks/>
          </p:cNvGrpSpPr>
          <p:nvPr/>
        </p:nvGrpSpPr>
        <p:grpSpPr bwMode="auto">
          <a:xfrm>
            <a:off x="457200" y="3708402"/>
            <a:ext cx="8229600" cy="2676525"/>
            <a:chOff x="288" y="2336"/>
            <a:chExt cx="5184" cy="1686"/>
          </a:xfrm>
        </p:grpSpPr>
        <p:sp>
          <p:nvSpPr>
            <p:cNvPr id="40967" name="Text Box 7"/>
            <p:cNvSpPr txBox="1">
              <a:spLocks noChangeArrowheads="1"/>
            </p:cNvSpPr>
            <p:nvPr/>
          </p:nvSpPr>
          <p:spPr bwMode="auto">
            <a:xfrm>
              <a:off x="288" y="2336"/>
              <a:ext cx="5184" cy="686"/>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You use the second form whenever you want to choose between two alternative paths, one for cases in which a condition is true and a second for cases in which that condition is false:</a:t>
              </a:r>
            </a:p>
          </p:txBody>
        </p:sp>
        <p:sp>
          <p:nvSpPr>
            <p:cNvPr id="40969" name="Text Box 9"/>
            <p:cNvSpPr txBox="1">
              <a:spLocks noChangeArrowheads="1"/>
            </p:cNvSpPr>
            <p:nvPr/>
          </p:nvSpPr>
          <p:spPr bwMode="auto">
            <a:xfrm>
              <a:off x="1120" y="3099"/>
              <a:ext cx="3552" cy="923"/>
            </a:xfrm>
            <a:prstGeom prst="rect">
              <a:avLst/>
            </a:prstGeom>
            <a:solidFill>
              <a:schemeClr val="bg1"/>
            </a:solidFill>
            <a:ln w="9525">
              <a:solidFill>
                <a:schemeClr val="tx1"/>
              </a:solidFill>
              <a:miter lim="800000"/>
              <a:headEnd/>
              <a:tailEnd/>
            </a:ln>
          </p:spPr>
          <p:txBody>
            <a:bodyPr>
              <a:prstTxWarp prst="textNoShape">
                <a:avLst/>
              </a:prstTxWarp>
              <a:spAutoFit/>
            </a:bodyPr>
            <a:lstStyle/>
            <a:p>
              <a:r>
                <a:rPr lang="en-US" sz="1800" b="1" dirty="0">
                  <a:solidFill>
                    <a:srgbClr val="000000"/>
                  </a:solidFill>
                  <a:latin typeface="Courier New" pitchFamily="1" charset="0"/>
                </a:rPr>
                <a:t>if (</a:t>
              </a:r>
              <a:r>
                <a:rPr lang="en-US" sz="1800" i="1" dirty="0">
                  <a:solidFill>
                    <a:srgbClr val="000000"/>
                  </a:solidFill>
                  <a:latin typeface="Times New Roman" pitchFamily="1" charset="0"/>
                </a:rPr>
                <a:t>condition</a:t>
              </a:r>
              <a:r>
                <a:rPr lang="en-US" sz="1800" b="1" dirty="0">
                  <a:solidFill>
                    <a:srgbClr val="000000"/>
                  </a:solidFill>
                  <a:latin typeface="Courier New" pitchFamily="1" charset="0"/>
                </a:rPr>
                <a:t>) {</a:t>
              </a:r>
            </a:p>
            <a:p>
              <a:r>
                <a:rPr lang="en-US" sz="1800" b="1" dirty="0">
                  <a:solidFill>
                    <a:srgbClr val="000000"/>
                  </a:solidFill>
                  <a:latin typeface="Courier New" pitchFamily="1" charset="0"/>
                </a:rPr>
                <a:t>   </a:t>
              </a:r>
              <a:r>
                <a:rPr lang="en-US" sz="1800" i="1" dirty="0">
                  <a:solidFill>
                    <a:srgbClr val="000000"/>
                  </a:solidFill>
                  <a:latin typeface="Times New Roman" pitchFamily="1" charset="0"/>
                </a:rPr>
                <a:t>statements to be executed if the condition is true</a:t>
              </a:r>
              <a:endParaRPr lang="en-US" sz="1800" b="1" dirty="0">
                <a:solidFill>
                  <a:srgbClr val="000000"/>
                </a:solidFill>
                <a:latin typeface="Courier New" pitchFamily="1" charset="0"/>
              </a:endParaRPr>
            </a:p>
            <a:p>
              <a:r>
                <a:rPr lang="en-US" sz="1800" b="1" dirty="0">
                  <a:solidFill>
                    <a:srgbClr val="000000"/>
                  </a:solidFill>
                  <a:latin typeface="Courier New" pitchFamily="1" charset="0"/>
                </a:rPr>
                <a:t>} else {</a:t>
              </a:r>
            </a:p>
            <a:p>
              <a:r>
                <a:rPr lang="en-US" sz="1800" b="1" dirty="0">
                  <a:solidFill>
                    <a:srgbClr val="000000"/>
                  </a:solidFill>
                  <a:latin typeface="Courier New" pitchFamily="1" charset="0"/>
                </a:rPr>
                <a:t>   </a:t>
              </a:r>
              <a:r>
                <a:rPr lang="en-US" sz="1800" i="1" dirty="0">
                  <a:solidFill>
                    <a:srgbClr val="000000"/>
                  </a:solidFill>
                  <a:latin typeface="Times New Roman" pitchFamily="1" charset="0"/>
                </a:rPr>
                <a:t>statements to be executed if the condition is false</a:t>
              </a:r>
              <a:endParaRPr lang="en-US" sz="1800" b="1" dirty="0">
                <a:solidFill>
                  <a:srgbClr val="000000"/>
                </a:solidFill>
                <a:latin typeface="Courier New" pitchFamily="1" charset="0"/>
              </a:endParaRPr>
            </a:p>
            <a:p>
              <a:r>
                <a:rPr lang="en-US" sz="1800" b="1" dirty="0">
                  <a:solidFill>
                    <a:srgbClr val="000000"/>
                  </a:solidFill>
                  <a:latin typeface="Courier New" pitchFamily="1" charset="0"/>
                </a:rPr>
                <a:t>}</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Common Forms of the </a:t>
            </a:r>
            <a:r>
              <a:rPr lang="en-US" sz="3600" b="1" dirty="0">
                <a:solidFill>
                  <a:srgbClr val="FF0000"/>
                </a:solidFill>
                <a:latin typeface="Courier New" pitchFamily="1" charset="0"/>
                <a:ea typeface="ＭＳ Ｐゴシック" pitchFamily="1" charset="-128"/>
                <a:cs typeface="ＭＳ Ｐゴシック" pitchFamily="1" charset="-128"/>
              </a:rPr>
              <a:t>if</a:t>
            </a:r>
            <a:r>
              <a:rPr lang="en-US" sz="4000" dirty="0">
                <a:solidFill>
                  <a:srgbClr val="FF0000"/>
                </a:solidFill>
                <a:ea typeface="ＭＳ Ｐゴシック" pitchFamily="1" charset="-128"/>
                <a:cs typeface="ＭＳ Ｐゴシック" pitchFamily="1" charset="-128"/>
              </a:rPr>
              <a:t> Statement</a:t>
            </a:r>
            <a:endParaRPr lang="en-US" i="1" dirty="0">
              <a:solidFill>
                <a:srgbClr val="FF0000"/>
              </a:solidFill>
              <a:ea typeface="ＭＳ Ｐゴシック" pitchFamily="1" charset="-128"/>
              <a:cs typeface="ＭＳ Ｐゴシック" pitchFamily="1" charset="-128"/>
            </a:endParaRPr>
          </a:p>
        </p:txBody>
      </p:sp>
      <p:grpSp>
        <p:nvGrpSpPr>
          <p:cNvPr id="2" name="Group 3"/>
          <p:cNvGrpSpPr>
            <a:grpSpLocks/>
          </p:cNvGrpSpPr>
          <p:nvPr/>
        </p:nvGrpSpPr>
        <p:grpSpPr bwMode="auto">
          <a:xfrm>
            <a:off x="609600" y="2032001"/>
            <a:ext cx="3644900" cy="750888"/>
            <a:chOff x="384" y="1280"/>
            <a:chExt cx="2296" cy="473"/>
          </a:xfrm>
        </p:grpSpPr>
        <p:sp>
          <p:nvSpPr>
            <p:cNvPr id="43026" name="Text Box 5"/>
            <p:cNvSpPr txBox="1">
              <a:spLocks noChangeArrowheads="1"/>
            </p:cNvSpPr>
            <p:nvPr/>
          </p:nvSpPr>
          <p:spPr bwMode="auto">
            <a:xfrm>
              <a:off x="424" y="1522"/>
              <a:ext cx="2256" cy="231"/>
            </a:xfrm>
            <a:prstGeom prst="rect">
              <a:avLst/>
            </a:prstGeom>
            <a:solidFill>
              <a:schemeClr val="bg1"/>
            </a:solidFill>
            <a:ln w="9525">
              <a:solidFill>
                <a:schemeClr val="tx1"/>
              </a:solidFill>
              <a:miter lim="800000"/>
              <a:headEnd/>
              <a:tailEnd/>
            </a:ln>
          </p:spPr>
          <p:txBody>
            <a:bodyPr>
              <a:prstTxWarp prst="textNoShape">
                <a:avLst/>
              </a:prstTxWarp>
              <a:spAutoFit/>
            </a:bodyPr>
            <a:lstStyle/>
            <a:p>
              <a:r>
                <a:rPr lang="en-US" sz="1800" b="1" dirty="0">
                  <a:solidFill>
                    <a:srgbClr val="000000"/>
                  </a:solidFill>
                  <a:latin typeface="Courier New" pitchFamily="1" charset="0"/>
                </a:rPr>
                <a:t>if (</a:t>
              </a:r>
              <a:r>
                <a:rPr lang="en-US" sz="1800" i="1" dirty="0">
                  <a:solidFill>
                    <a:srgbClr val="000000"/>
                  </a:solidFill>
                  <a:latin typeface="Times New Roman" pitchFamily="1" charset="0"/>
                </a:rPr>
                <a:t>condition</a:t>
              </a:r>
              <a:r>
                <a:rPr lang="en-US" sz="1800" b="1" dirty="0">
                  <a:solidFill>
                    <a:srgbClr val="000000"/>
                  </a:solidFill>
                  <a:latin typeface="Courier New" pitchFamily="1" charset="0"/>
                </a:rPr>
                <a:t>) </a:t>
              </a:r>
              <a:r>
                <a:rPr lang="en-US" sz="1800" i="1" dirty="0">
                  <a:solidFill>
                    <a:srgbClr val="000000"/>
                  </a:solidFill>
                  <a:latin typeface="Times New Roman" pitchFamily="1" charset="0"/>
                </a:rPr>
                <a:t>statement</a:t>
              </a:r>
              <a:endParaRPr lang="en-US" sz="1800" b="1" dirty="0">
                <a:solidFill>
                  <a:srgbClr val="000000"/>
                </a:solidFill>
                <a:latin typeface="Courier New" pitchFamily="1" charset="0"/>
              </a:endParaRPr>
            </a:p>
          </p:txBody>
        </p:sp>
        <p:sp>
          <p:nvSpPr>
            <p:cNvPr id="43027" name="Text Box 6"/>
            <p:cNvSpPr txBox="1">
              <a:spLocks noChangeArrowheads="1"/>
            </p:cNvSpPr>
            <p:nvPr/>
          </p:nvSpPr>
          <p:spPr bwMode="auto">
            <a:xfrm>
              <a:off x="384" y="1280"/>
              <a:ext cx="2256" cy="231"/>
            </a:xfrm>
            <a:prstGeom prst="rect">
              <a:avLst/>
            </a:prstGeom>
            <a:noFill/>
            <a:ln w="9525">
              <a:noFill/>
              <a:miter lim="800000"/>
              <a:headEnd/>
              <a:tailEnd/>
            </a:ln>
          </p:spPr>
          <p:txBody>
            <a:bodyPr>
              <a:prstTxWarp prst="textNoShape">
                <a:avLst/>
              </a:prstTxWarp>
              <a:spAutoFit/>
            </a:bodyPr>
            <a:lstStyle/>
            <a:p>
              <a:pPr>
                <a:spcBef>
                  <a:spcPct val="50000"/>
                </a:spcBef>
              </a:pPr>
              <a:r>
                <a:rPr lang="en-US" sz="1800">
                  <a:solidFill>
                    <a:srgbClr val="000000"/>
                  </a:solidFill>
                  <a:latin typeface="Times New Roman" pitchFamily="1" charset="0"/>
                </a:rPr>
                <a:t>Single line </a:t>
              </a:r>
              <a:r>
                <a:rPr lang="en-US" sz="1600" b="1">
                  <a:solidFill>
                    <a:srgbClr val="000000"/>
                  </a:solidFill>
                  <a:latin typeface="Courier New" pitchFamily="1" charset="0"/>
                </a:rPr>
                <a:t>if</a:t>
              </a:r>
              <a:r>
                <a:rPr lang="en-US" sz="1800">
                  <a:solidFill>
                    <a:srgbClr val="000000"/>
                  </a:solidFill>
                  <a:latin typeface="Times New Roman" pitchFamily="1" charset="0"/>
                </a:rPr>
                <a:t> statement</a:t>
              </a:r>
            </a:p>
          </p:txBody>
        </p:sp>
      </p:grpSp>
      <p:grpSp>
        <p:nvGrpSpPr>
          <p:cNvPr id="3" name="Group 7"/>
          <p:cNvGrpSpPr>
            <a:grpSpLocks/>
          </p:cNvGrpSpPr>
          <p:nvPr/>
        </p:nvGrpSpPr>
        <p:grpSpPr bwMode="auto">
          <a:xfrm>
            <a:off x="4737100" y="2032000"/>
            <a:ext cx="4038600" cy="1574800"/>
            <a:chOff x="2984" y="1280"/>
            <a:chExt cx="2544" cy="992"/>
          </a:xfrm>
        </p:grpSpPr>
        <p:sp>
          <p:nvSpPr>
            <p:cNvPr id="43023" name="Text Box 9"/>
            <p:cNvSpPr txBox="1">
              <a:spLocks noChangeArrowheads="1"/>
            </p:cNvSpPr>
            <p:nvPr/>
          </p:nvSpPr>
          <p:spPr bwMode="auto">
            <a:xfrm>
              <a:off x="3024" y="1522"/>
              <a:ext cx="2304" cy="750"/>
            </a:xfrm>
            <a:prstGeom prst="rect">
              <a:avLst/>
            </a:prstGeom>
            <a:solidFill>
              <a:schemeClr val="bg1"/>
            </a:solidFill>
            <a:ln w="9525">
              <a:solidFill>
                <a:schemeClr val="tx1"/>
              </a:solidFill>
              <a:miter lim="800000"/>
              <a:headEnd/>
              <a:tailEnd/>
            </a:ln>
          </p:spPr>
          <p:txBody>
            <a:bodyPr>
              <a:prstTxWarp prst="textNoShape">
                <a:avLst/>
              </a:prstTxWarp>
              <a:spAutoFit/>
            </a:bodyPr>
            <a:lstStyle/>
            <a:p>
              <a:r>
                <a:rPr lang="en-US" sz="1800" b="1" dirty="0">
                  <a:solidFill>
                    <a:srgbClr val="000000"/>
                  </a:solidFill>
                  <a:latin typeface="Courier New" pitchFamily="1" charset="0"/>
                </a:rPr>
                <a:t>if (</a:t>
              </a:r>
              <a:r>
                <a:rPr lang="en-US" sz="1800" i="1" dirty="0">
                  <a:solidFill>
                    <a:srgbClr val="000000"/>
                  </a:solidFill>
                  <a:latin typeface="Times New Roman" pitchFamily="1" charset="0"/>
                </a:rPr>
                <a:t>condition</a:t>
              </a:r>
              <a:r>
                <a:rPr lang="en-US" sz="1800" b="1" dirty="0">
                  <a:solidFill>
                    <a:srgbClr val="000000"/>
                  </a:solidFill>
                  <a:latin typeface="Courier New" pitchFamily="1" charset="0"/>
                </a:rPr>
                <a:t>) {</a:t>
              </a:r>
            </a:p>
            <a:p>
              <a:r>
                <a:rPr lang="en-US" sz="1800" b="1" dirty="0">
                  <a:solidFill>
                    <a:srgbClr val="000000"/>
                  </a:solidFill>
                  <a:latin typeface="Courier New" pitchFamily="1" charset="0"/>
                </a:rPr>
                <a:t>   </a:t>
              </a:r>
              <a:r>
                <a:rPr lang="en-US" sz="1800" i="1" dirty="0">
                  <a:solidFill>
                    <a:srgbClr val="000000"/>
                  </a:solidFill>
                  <a:latin typeface="Times New Roman" pitchFamily="1" charset="0"/>
                </a:rPr>
                <a:t>statement</a:t>
              </a:r>
            </a:p>
            <a:p>
              <a:r>
                <a:rPr lang="en-US" sz="1800" b="1" dirty="0">
                  <a:solidFill>
                    <a:srgbClr val="000000"/>
                  </a:solidFill>
                  <a:latin typeface="Courier New" pitchFamily="1" charset="0"/>
                </a:rPr>
                <a:t>   </a:t>
              </a:r>
              <a:r>
                <a:rPr lang="en-US" sz="1800" i="1" dirty="0">
                  <a:solidFill>
                    <a:srgbClr val="000000"/>
                  </a:solidFill>
                  <a:latin typeface="Times New Roman" pitchFamily="1" charset="0"/>
                </a:rPr>
                <a:t>. . . more statements . . .</a:t>
              </a:r>
            </a:p>
            <a:p>
              <a:r>
                <a:rPr lang="en-US" sz="1800" b="1" dirty="0">
                  <a:solidFill>
                    <a:srgbClr val="000000"/>
                  </a:solidFill>
                  <a:latin typeface="Courier New" pitchFamily="1" charset="0"/>
                </a:rPr>
                <a:t>}</a:t>
              </a:r>
              <a:endParaRPr lang="en-US" sz="1800" i="1" dirty="0">
                <a:solidFill>
                  <a:srgbClr val="000000"/>
                </a:solidFill>
                <a:latin typeface="Times New Roman" pitchFamily="1" charset="0"/>
              </a:endParaRPr>
            </a:p>
          </p:txBody>
        </p:sp>
        <p:sp>
          <p:nvSpPr>
            <p:cNvPr id="43024" name="Text Box 10"/>
            <p:cNvSpPr txBox="1">
              <a:spLocks noChangeArrowheads="1"/>
            </p:cNvSpPr>
            <p:nvPr/>
          </p:nvSpPr>
          <p:spPr bwMode="auto">
            <a:xfrm>
              <a:off x="2984" y="1280"/>
              <a:ext cx="2544" cy="231"/>
            </a:xfrm>
            <a:prstGeom prst="rect">
              <a:avLst/>
            </a:prstGeom>
            <a:noFill/>
            <a:ln w="9525">
              <a:noFill/>
              <a:miter lim="800000"/>
              <a:headEnd/>
              <a:tailEnd/>
            </a:ln>
          </p:spPr>
          <p:txBody>
            <a:bodyPr>
              <a:prstTxWarp prst="textNoShape">
                <a:avLst/>
              </a:prstTxWarp>
              <a:spAutoFit/>
            </a:bodyPr>
            <a:lstStyle/>
            <a:p>
              <a:pPr>
                <a:spcBef>
                  <a:spcPct val="50000"/>
                </a:spcBef>
              </a:pPr>
              <a:r>
                <a:rPr lang="en-US" sz="1800">
                  <a:solidFill>
                    <a:srgbClr val="000000"/>
                  </a:solidFill>
                  <a:latin typeface="Times New Roman" pitchFamily="1" charset="0"/>
                </a:rPr>
                <a:t>Multiline </a:t>
              </a:r>
              <a:r>
                <a:rPr lang="en-US" sz="1600" b="1">
                  <a:solidFill>
                    <a:srgbClr val="000000"/>
                  </a:solidFill>
                  <a:latin typeface="Courier New" pitchFamily="1" charset="0"/>
                </a:rPr>
                <a:t>if</a:t>
              </a:r>
              <a:r>
                <a:rPr lang="en-US" sz="1800">
                  <a:solidFill>
                    <a:srgbClr val="000000"/>
                  </a:solidFill>
                  <a:latin typeface="Times New Roman" pitchFamily="1" charset="0"/>
                </a:rPr>
                <a:t> statement with curly braces</a:t>
              </a:r>
            </a:p>
          </p:txBody>
        </p:sp>
      </p:grpSp>
      <p:grpSp>
        <p:nvGrpSpPr>
          <p:cNvPr id="4" name="Group 11"/>
          <p:cNvGrpSpPr>
            <a:grpSpLocks/>
          </p:cNvGrpSpPr>
          <p:nvPr/>
        </p:nvGrpSpPr>
        <p:grpSpPr bwMode="auto">
          <a:xfrm>
            <a:off x="609600" y="3848100"/>
            <a:ext cx="4038600" cy="1849438"/>
            <a:chOff x="384" y="2424"/>
            <a:chExt cx="2544" cy="1165"/>
          </a:xfrm>
        </p:grpSpPr>
        <p:sp>
          <p:nvSpPr>
            <p:cNvPr id="43020" name="Text Box 13"/>
            <p:cNvSpPr txBox="1">
              <a:spLocks noChangeArrowheads="1"/>
            </p:cNvSpPr>
            <p:nvPr/>
          </p:nvSpPr>
          <p:spPr bwMode="auto">
            <a:xfrm>
              <a:off x="424" y="2666"/>
              <a:ext cx="2208" cy="923"/>
            </a:xfrm>
            <a:prstGeom prst="rect">
              <a:avLst/>
            </a:prstGeom>
            <a:solidFill>
              <a:schemeClr val="bg1"/>
            </a:solidFill>
            <a:ln w="9525">
              <a:solidFill>
                <a:schemeClr val="tx1"/>
              </a:solidFill>
              <a:miter lim="800000"/>
              <a:headEnd/>
              <a:tailEnd/>
            </a:ln>
          </p:spPr>
          <p:txBody>
            <a:bodyPr>
              <a:prstTxWarp prst="textNoShape">
                <a:avLst/>
              </a:prstTxWarp>
              <a:spAutoFit/>
            </a:bodyPr>
            <a:lstStyle/>
            <a:p>
              <a:r>
                <a:rPr lang="en-US" sz="1800" b="1" dirty="0">
                  <a:solidFill>
                    <a:srgbClr val="000000"/>
                  </a:solidFill>
                  <a:latin typeface="Courier New" pitchFamily="1" charset="0"/>
                </a:rPr>
                <a:t>if (</a:t>
              </a:r>
              <a:r>
                <a:rPr lang="en-US" sz="1800" i="1" dirty="0">
                  <a:solidFill>
                    <a:srgbClr val="000000"/>
                  </a:solidFill>
                  <a:latin typeface="Times New Roman" pitchFamily="1" charset="0"/>
                </a:rPr>
                <a:t>condition</a:t>
              </a:r>
              <a:r>
                <a:rPr lang="en-US" sz="1800" b="1" dirty="0">
                  <a:solidFill>
                    <a:srgbClr val="000000"/>
                  </a:solidFill>
                  <a:latin typeface="Courier New" pitchFamily="1" charset="0"/>
                </a:rPr>
                <a:t>) {</a:t>
              </a:r>
            </a:p>
            <a:p>
              <a:r>
                <a:rPr lang="en-US" sz="1800" b="1" dirty="0">
                  <a:solidFill>
                    <a:srgbClr val="000000"/>
                  </a:solidFill>
                  <a:latin typeface="Courier New" pitchFamily="1" charset="0"/>
                </a:rPr>
                <a:t>   </a:t>
              </a:r>
              <a:r>
                <a:rPr lang="en-US" sz="1800" i="1" dirty="0" err="1">
                  <a:solidFill>
                    <a:srgbClr val="000000"/>
                  </a:solidFill>
                  <a:latin typeface="Times New Roman" pitchFamily="1" charset="0"/>
                </a:rPr>
                <a:t>statements</a:t>
              </a:r>
              <a:r>
                <a:rPr lang="en-US" sz="1600" baseline="-25000" dirty="0" err="1">
                  <a:solidFill>
                    <a:srgbClr val="000000"/>
                  </a:solidFill>
                  <a:latin typeface="Times New Roman" pitchFamily="1" charset="0"/>
                </a:rPr>
                <a:t>true</a:t>
              </a:r>
              <a:endParaRPr lang="en-US" sz="1800" i="1" dirty="0">
                <a:solidFill>
                  <a:srgbClr val="000000"/>
                </a:solidFill>
                <a:latin typeface="Times New Roman" pitchFamily="1" charset="0"/>
              </a:endParaRPr>
            </a:p>
            <a:p>
              <a:r>
                <a:rPr lang="en-US" sz="1800" b="1" dirty="0">
                  <a:solidFill>
                    <a:srgbClr val="000000"/>
                  </a:solidFill>
                  <a:latin typeface="Courier New" pitchFamily="1" charset="0"/>
                </a:rPr>
                <a:t>} else {</a:t>
              </a:r>
            </a:p>
            <a:p>
              <a:r>
                <a:rPr lang="en-US" sz="1800" b="1" dirty="0">
                  <a:solidFill>
                    <a:srgbClr val="000000"/>
                  </a:solidFill>
                  <a:latin typeface="Courier New" pitchFamily="1" charset="0"/>
                </a:rPr>
                <a:t>   </a:t>
              </a:r>
              <a:r>
                <a:rPr lang="en-US" sz="1800" i="1" dirty="0" err="1">
                  <a:solidFill>
                    <a:srgbClr val="000000"/>
                  </a:solidFill>
                  <a:latin typeface="Times New Roman" pitchFamily="1" charset="0"/>
                </a:rPr>
                <a:t>statements</a:t>
              </a:r>
              <a:r>
                <a:rPr lang="en-US" sz="1600" baseline="-25000" dirty="0" err="1">
                  <a:solidFill>
                    <a:srgbClr val="000000"/>
                  </a:solidFill>
                  <a:latin typeface="Times New Roman" pitchFamily="1" charset="0"/>
                </a:rPr>
                <a:t>false</a:t>
              </a:r>
              <a:endParaRPr lang="en-US" sz="1800" i="1" dirty="0">
                <a:solidFill>
                  <a:srgbClr val="000000"/>
                </a:solidFill>
                <a:latin typeface="Times New Roman" pitchFamily="1" charset="0"/>
              </a:endParaRPr>
            </a:p>
            <a:p>
              <a:r>
                <a:rPr lang="en-US" sz="1800" b="1" dirty="0">
                  <a:solidFill>
                    <a:srgbClr val="000000"/>
                  </a:solidFill>
                  <a:latin typeface="Courier New" pitchFamily="1" charset="0"/>
                </a:rPr>
                <a:t>}</a:t>
              </a:r>
            </a:p>
          </p:txBody>
        </p:sp>
        <p:sp>
          <p:nvSpPr>
            <p:cNvPr id="43021" name="Text Box 14"/>
            <p:cNvSpPr txBox="1">
              <a:spLocks noChangeArrowheads="1"/>
            </p:cNvSpPr>
            <p:nvPr/>
          </p:nvSpPr>
          <p:spPr bwMode="auto">
            <a:xfrm>
              <a:off x="384" y="2424"/>
              <a:ext cx="2544" cy="231"/>
            </a:xfrm>
            <a:prstGeom prst="rect">
              <a:avLst/>
            </a:prstGeom>
            <a:noFill/>
            <a:ln w="9525">
              <a:noFill/>
              <a:miter lim="800000"/>
              <a:headEnd/>
              <a:tailEnd/>
            </a:ln>
          </p:spPr>
          <p:txBody>
            <a:bodyPr>
              <a:prstTxWarp prst="textNoShape">
                <a:avLst/>
              </a:prstTxWarp>
              <a:spAutoFit/>
            </a:bodyPr>
            <a:lstStyle/>
            <a:p>
              <a:pPr>
                <a:spcBef>
                  <a:spcPct val="50000"/>
                </a:spcBef>
              </a:pPr>
              <a:r>
                <a:rPr lang="en-US" sz="1600" b="1">
                  <a:solidFill>
                    <a:srgbClr val="000000"/>
                  </a:solidFill>
                  <a:latin typeface="Courier New" pitchFamily="1" charset="0"/>
                </a:rPr>
                <a:t>if</a:t>
              </a:r>
              <a:r>
                <a:rPr lang="en-US" sz="1800">
                  <a:solidFill>
                    <a:srgbClr val="000000"/>
                  </a:solidFill>
                  <a:latin typeface="Times New Roman" pitchFamily="1" charset="0"/>
                </a:rPr>
                <a:t>/</a:t>
              </a:r>
              <a:r>
                <a:rPr lang="en-US" sz="1600" b="1">
                  <a:solidFill>
                    <a:srgbClr val="000000"/>
                  </a:solidFill>
                  <a:latin typeface="Courier New" pitchFamily="1" charset="0"/>
                </a:rPr>
                <a:t>else</a:t>
              </a:r>
              <a:r>
                <a:rPr lang="en-US" sz="1800">
                  <a:solidFill>
                    <a:srgbClr val="000000"/>
                  </a:solidFill>
                  <a:latin typeface="Times New Roman" pitchFamily="1" charset="0"/>
                </a:rPr>
                <a:t> statement with curly braces</a:t>
              </a:r>
            </a:p>
          </p:txBody>
        </p:sp>
      </p:grpSp>
      <p:grpSp>
        <p:nvGrpSpPr>
          <p:cNvPr id="5" name="Group 15"/>
          <p:cNvGrpSpPr>
            <a:grpSpLocks/>
          </p:cNvGrpSpPr>
          <p:nvPr/>
        </p:nvGrpSpPr>
        <p:grpSpPr bwMode="auto">
          <a:xfrm>
            <a:off x="4737100" y="3848100"/>
            <a:ext cx="4038600" cy="2673350"/>
            <a:chOff x="2984" y="2424"/>
            <a:chExt cx="2544" cy="1684"/>
          </a:xfrm>
        </p:grpSpPr>
        <p:sp>
          <p:nvSpPr>
            <p:cNvPr id="43017" name="Text Box 17"/>
            <p:cNvSpPr txBox="1">
              <a:spLocks noChangeArrowheads="1"/>
            </p:cNvSpPr>
            <p:nvPr/>
          </p:nvSpPr>
          <p:spPr bwMode="auto">
            <a:xfrm>
              <a:off x="3024" y="2666"/>
              <a:ext cx="2304" cy="1442"/>
            </a:xfrm>
            <a:prstGeom prst="rect">
              <a:avLst/>
            </a:prstGeom>
            <a:solidFill>
              <a:schemeClr val="bg1"/>
            </a:solidFill>
            <a:ln w="9525">
              <a:solidFill>
                <a:schemeClr val="tx1"/>
              </a:solidFill>
              <a:miter lim="800000"/>
              <a:headEnd/>
              <a:tailEnd/>
            </a:ln>
          </p:spPr>
          <p:txBody>
            <a:bodyPr>
              <a:prstTxWarp prst="textNoShape">
                <a:avLst/>
              </a:prstTxWarp>
              <a:spAutoFit/>
            </a:bodyPr>
            <a:lstStyle/>
            <a:p>
              <a:r>
                <a:rPr lang="en-US" sz="1800" b="1" dirty="0">
                  <a:solidFill>
                    <a:srgbClr val="000000"/>
                  </a:solidFill>
                  <a:latin typeface="Courier New" pitchFamily="1" charset="0"/>
                </a:rPr>
                <a:t>if (</a:t>
              </a:r>
              <a:r>
                <a:rPr lang="en-US" sz="1800" i="1" dirty="0">
                  <a:solidFill>
                    <a:srgbClr val="000000"/>
                  </a:solidFill>
                  <a:latin typeface="Times New Roman" pitchFamily="1" charset="0"/>
                </a:rPr>
                <a:t>condition</a:t>
              </a:r>
              <a:r>
                <a:rPr lang="en-US" sz="1600" baseline="-25000" dirty="0">
                  <a:solidFill>
                    <a:srgbClr val="000000"/>
                  </a:solidFill>
                  <a:latin typeface="Times New Roman" pitchFamily="1" charset="0"/>
                </a:rPr>
                <a:t>1</a:t>
              </a:r>
              <a:r>
                <a:rPr lang="en-US" sz="1800" b="1" dirty="0">
                  <a:solidFill>
                    <a:srgbClr val="000000"/>
                  </a:solidFill>
                  <a:latin typeface="Courier New" pitchFamily="1" charset="0"/>
                </a:rPr>
                <a:t>) {</a:t>
              </a:r>
            </a:p>
            <a:p>
              <a:r>
                <a:rPr lang="en-US" sz="1800" b="1" dirty="0">
                  <a:solidFill>
                    <a:srgbClr val="000000"/>
                  </a:solidFill>
                  <a:latin typeface="Courier New" pitchFamily="1" charset="0"/>
                </a:rPr>
                <a:t>   </a:t>
              </a:r>
              <a:r>
                <a:rPr lang="en-US" sz="1800" i="1" dirty="0">
                  <a:solidFill>
                    <a:srgbClr val="000000"/>
                  </a:solidFill>
                  <a:latin typeface="Times New Roman" pitchFamily="1" charset="0"/>
                </a:rPr>
                <a:t>statements</a:t>
              </a:r>
              <a:r>
                <a:rPr lang="en-US" sz="1600" baseline="-25000" dirty="0">
                  <a:solidFill>
                    <a:srgbClr val="000000"/>
                  </a:solidFill>
                  <a:latin typeface="Times New Roman" pitchFamily="1" charset="0"/>
                </a:rPr>
                <a:t>1</a:t>
              </a:r>
              <a:endParaRPr lang="en-US" sz="1800" i="1" dirty="0">
                <a:solidFill>
                  <a:srgbClr val="000000"/>
                </a:solidFill>
                <a:latin typeface="Times New Roman" pitchFamily="1" charset="0"/>
              </a:endParaRPr>
            </a:p>
            <a:p>
              <a:r>
                <a:rPr lang="en-US" sz="1800" b="1" dirty="0">
                  <a:solidFill>
                    <a:srgbClr val="000000"/>
                  </a:solidFill>
                  <a:latin typeface="Courier New" pitchFamily="1" charset="0"/>
                </a:rPr>
                <a:t>} else if (</a:t>
              </a:r>
              <a:r>
                <a:rPr lang="en-US" sz="1800" i="1" dirty="0">
                  <a:solidFill>
                    <a:srgbClr val="000000"/>
                  </a:solidFill>
                  <a:latin typeface="Times New Roman" pitchFamily="1" charset="0"/>
                </a:rPr>
                <a:t>condition</a:t>
              </a:r>
              <a:r>
                <a:rPr lang="en-US" sz="1600" baseline="-25000" dirty="0">
                  <a:solidFill>
                    <a:srgbClr val="000000"/>
                  </a:solidFill>
                  <a:latin typeface="Times New Roman" pitchFamily="1" charset="0"/>
                </a:rPr>
                <a:t>2</a:t>
              </a:r>
              <a:r>
                <a:rPr lang="en-US" sz="1800" b="1" dirty="0">
                  <a:solidFill>
                    <a:srgbClr val="000000"/>
                  </a:solidFill>
                  <a:latin typeface="Courier New" pitchFamily="1" charset="0"/>
                </a:rPr>
                <a:t>) {</a:t>
              </a:r>
            </a:p>
            <a:p>
              <a:r>
                <a:rPr lang="en-US" sz="1800" b="1" dirty="0">
                  <a:solidFill>
                    <a:srgbClr val="000000"/>
                  </a:solidFill>
                  <a:latin typeface="Courier New" pitchFamily="1" charset="0"/>
                </a:rPr>
                <a:t>   </a:t>
              </a:r>
              <a:r>
                <a:rPr lang="en-US" sz="1800" i="1" dirty="0">
                  <a:solidFill>
                    <a:srgbClr val="000000"/>
                  </a:solidFill>
                  <a:latin typeface="Times New Roman" pitchFamily="1" charset="0"/>
                </a:rPr>
                <a:t>statements</a:t>
              </a:r>
              <a:r>
                <a:rPr lang="en-US" sz="1600" baseline="-25000" dirty="0">
                  <a:solidFill>
                    <a:srgbClr val="000000"/>
                  </a:solidFill>
                  <a:latin typeface="Times New Roman" pitchFamily="1" charset="0"/>
                </a:rPr>
                <a:t>2</a:t>
              </a:r>
              <a:endParaRPr lang="en-US" sz="1800" i="1" dirty="0">
                <a:solidFill>
                  <a:srgbClr val="000000"/>
                </a:solidFill>
                <a:latin typeface="Times New Roman" pitchFamily="1" charset="0"/>
              </a:endParaRPr>
            </a:p>
            <a:p>
              <a:r>
                <a:rPr lang="en-US" sz="1800" i="1" dirty="0">
                  <a:solidFill>
                    <a:srgbClr val="000000"/>
                  </a:solidFill>
                  <a:latin typeface="Times New Roman" pitchFamily="1" charset="0"/>
                </a:rPr>
                <a:t>. . . more </a:t>
              </a:r>
              <a:r>
                <a:rPr lang="en-US" sz="1600" b="1" dirty="0">
                  <a:solidFill>
                    <a:srgbClr val="000000"/>
                  </a:solidFill>
                  <a:latin typeface="Courier New" pitchFamily="1" charset="0"/>
                </a:rPr>
                <a:t>else</a:t>
              </a:r>
              <a:r>
                <a:rPr lang="en-US" sz="1800" i="1" dirty="0">
                  <a:solidFill>
                    <a:srgbClr val="000000"/>
                  </a:solidFill>
                  <a:latin typeface="Times New Roman" pitchFamily="1" charset="0"/>
                </a:rPr>
                <a:t>/</a:t>
              </a:r>
              <a:r>
                <a:rPr lang="en-US" sz="1600" b="1" dirty="0">
                  <a:solidFill>
                    <a:srgbClr val="000000"/>
                  </a:solidFill>
                  <a:latin typeface="Courier New" pitchFamily="1" charset="0"/>
                </a:rPr>
                <a:t>if</a:t>
              </a:r>
              <a:r>
                <a:rPr lang="en-US" sz="1800" i="1" dirty="0">
                  <a:solidFill>
                    <a:srgbClr val="000000"/>
                  </a:solidFill>
                  <a:latin typeface="Times New Roman" pitchFamily="1" charset="0"/>
                </a:rPr>
                <a:t> conditions . . .</a:t>
              </a:r>
            </a:p>
            <a:p>
              <a:r>
                <a:rPr lang="en-US" sz="1800" b="1" dirty="0">
                  <a:solidFill>
                    <a:srgbClr val="000000"/>
                  </a:solidFill>
                  <a:latin typeface="Courier New" pitchFamily="1" charset="0"/>
                </a:rPr>
                <a:t>} else {</a:t>
              </a:r>
            </a:p>
            <a:p>
              <a:r>
                <a:rPr lang="en-US" sz="1800" b="1" dirty="0">
                  <a:solidFill>
                    <a:srgbClr val="000000"/>
                  </a:solidFill>
                  <a:latin typeface="Courier New" pitchFamily="1" charset="0"/>
                </a:rPr>
                <a:t>   </a:t>
              </a:r>
              <a:r>
                <a:rPr lang="en-US" sz="1800" i="1" dirty="0" err="1">
                  <a:solidFill>
                    <a:srgbClr val="000000"/>
                  </a:solidFill>
                  <a:latin typeface="Times New Roman" pitchFamily="1" charset="0"/>
                </a:rPr>
                <a:t>statements</a:t>
              </a:r>
              <a:r>
                <a:rPr lang="en-US" sz="1600" baseline="-25000" dirty="0" err="1">
                  <a:solidFill>
                    <a:srgbClr val="000000"/>
                  </a:solidFill>
                  <a:latin typeface="Times New Roman" pitchFamily="1" charset="0"/>
                </a:rPr>
                <a:t>else</a:t>
              </a:r>
              <a:endParaRPr lang="en-US" sz="1800" i="1" dirty="0">
                <a:solidFill>
                  <a:srgbClr val="000000"/>
                </a:solidFill>
                <a:latin typeface="Times New Roman" pitchFamily="1" charset="0"/>
              </a:endParaRPr>
            </a:p>
            <a:p>
              <a:r>
                <a:rPr lang="en-US" sz="1800" b="1" dirty="0">
                  <a:solidFill>
                    <a:srgbClr val="000000"/>
                  </a:solidFill>
                  <a:latin typeface="Courier New" pitchFamily="1" charset="0"/>
                </a:rPr>
                <a:t>}</a:t>
              </a:r>
            </a:p>
          </p:txBody>
        </p:sp>
        <p:sp>
          <p:nvSpPr>
            <p:cNvPr id="43018" name="Text Box 18"/>
            <p:cNvSpPr txBox="1">
              <a:spLocks noChangeArrowheads="1"/>
            </p:cNvSpPr>
            <p:nvPr/>
          </p:nvSpPr>
          <p:spPr bwMode="auto">
            <a:xfrm>
              <a:off x="2984" y="2424"/>
              <a:ext cx="2544" cy="231"/>
            </a:xfrm>
            <a:prstGeom prst="rect">
              <a:avLst/>
            </a:prstGeom>
            <a:noFill/>
            <a:ln w="9525">
              <a:noFill/>
              <a:miter lim="800000"/>
              <a:headEnd/>
              <a:tailEnd/>
            </a:ln>
          </p:spPr>
          <p:txBody>
            <a:bodyPr>
              <a:prstTxWarp prst="textNoShape">
                <a:avLst/>
              </a:prstTxWarp>
              <a:spAutoFit/>
            </a:bodyPr>
            <a:lstStyle/>
            <a:p>
              <a:pPr>
                <a:spcBef>
                  <a:spcPct val="50000"/>
                </a:spcBef>
              </a:pPr>
              <a:r>
                <a:rPr lang="en-US" sz="1800">
                  <a:solidFill>
                    <a:srgbClr val="000000"/>
                  </a:solidFill>
                  <a:latin typeface="Times New Roman" pitchFamily="1" charset="0"/>
                </a:rPr>
                <a:t>Cascading </a:t>
              </a:r>
              <a:r>
                <a:rPr lang="en-US" sz="1600" b="1">
                  <a:solidFill>
                    <a:srgbClr val="000000"/>
                  </a:solidFill>
                  <a:latin typeface="Courier New" pitchFamily="1" charset="0"/>
                </a:rPr>
                <a:t>if</a:t>
              </a:r>
              <a:r>
                <a:rPr lang="en-US" sz="1800">
                  <a:solidFill>
                    <a:srgbClr val="000000"/>
                  </a:solidFill>
                  <a:latin typeface="Times New Roman" pitchFamily="1" charset="0"/>
                </a:rPr>
                <a:t> statement</a:t>
              </a:r>
            </a:p>
          </p:txBody>
        </p:sp>
      </p:grpSp>
      <p:sp>
        <p:nvSpPr>
          <p:cNvPr id="43015" name="Text Box 19"/>
          <p:cNvSpPr txBox="1">
            <a:spLocks noChangeArrowheads="1"/>
          </p:cNvSpPr>
          <p:nvPr/>
        </p:nvSpPr>
        <p:spPr bwMode="auto">
          <a:xfrm>
            <a:off x="457200" y="1143000"/>
            <a:ext cx="8229600" cy="757130"/>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The examples in the book use only the following forms of the </a:t>
            </a:r>
            <a:r>
              <a:rPr lang="en-US" sz="2000" b="1" dirty="0">
                <a:solidFill>
                  <a:srgbClr val="000000"/>
                </a:solidFill>
                <a:latin typeface="Courier New" pitchFamily="1" charset="0"/>
              </a:rPr>
              <a:t>if</a:t>
            </a:r>
            <a:r>
              <a:rPr lang="en-US" dirty="0">
                <a:solidFill>
                  <a:srgbClr val="000000"/>
                </a:solidFill>
                <a:latin typeface="Times New Roman" pitchFamily="1" charset="0"/>
              </a:rPr>
              <a:t> statement: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The </a:t>
            </a:r>
            <a:r>
              <a:rPr lang="en-US" sz="3600" b="1" dirty="0">
                <a:solidFill>
                  <a:srgbClr val="FF0000"/>
                </a:solidFill>
                <a:latin typeface="Courier New" pitchFamily="1" charset="0"/>
                <a:ea typeface="ＭＳ Ｐゴシック" pitchFamily="1" charset="-128"/>
                <a:cs typeface="ＭＳ Ｐゴシック" pitchFamily="1" charset="-128"/>
              </a:rPr>
              <a:t>?:</a:t>
            </a:r>
            <a:r>
              <a:rPr lang="en-US" sz="4000" dirty="0">
                <a:solidFill>
                  <a:srgbClr val="FF0000"/>
                </a:solidFill>
                <a:ea typeface="ＭＳ Ｐゴシック" pitchFamily="1" charset="-128"/>
                <a:cs typeface="ＭＳ Ｐゴシック" pitchFamily="1" charset="-128"/>
              </a:rPr>
              <a:t> Operator</a:t>
            </a:r>
            <a:endParaRPr lang="en-US" i="1" dirty="0">
              <a:solidFill>
                <a:srgbClr val="FF0000"/>
              </a:solidFill>
              <a:ea typeface="ＭＳ Ｐゴシック" pitchFamily="1" charset="-128"/>
              <a:cs typeface="ＭＳ Ｐゴシック" pitchFamily="1" charset="-128"/>
            </a:endParaRPr>
          </a:p>
        </p:txBody>
      </p:sp>
      <p:sp>
        <p:nvSpPr>
          <p:cNvPr id="45059" name="Rectangle 3"/>
          <p:cNvSpPr>
            <a:spLocks noChangeArrowheads="1"/>
          </p:cNvSpPr>
          <p:nvPr/>
        </p:nvSpPr>
        <p:spPr bwMode="auto">
          <a:xfrm>
            <a:off x="520700" y="1155700"/>
            <a:ext cx="8128000" cy="1676400"/>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dirty="0">
                <a:solidFill>
                  <a:srgbClr val="000000"/>
                </a:solidFill>
                <a:latin typeface="Times New Roman" pitchFamily="1" charset="0"/>
              </a:rPr>
              <a:t>In addition to the </a:t>
            </a:r>
            <a:r>
              <a:rPr lang="en-US" sz="2000" b="1" dirty="0">
                <a:solidFill>
                  <a:srgbClr val="000000"/>
                </a:solidFill>
                <a:latin typeface="Courier New" pitchFamily="1" charset="0"/>
              </a:rPr>
              <a:t>if</a:t>
            </a:r>
            <a:r>
              <a:rPr lang="en-US" dirty="0">
                <a:solidFill>
                  <a:srgbClr val="000000"/>
                </a:solidFill>
                <a:latin typeface="Times New Roman" pitchFamily="1" charset="0"/>
              </a:rPr>
              <a:t> statement, C++ provides a more </a:t>
            </a:r>
            <a:r>
              <a:rPr lang="en-US" dirty="0">
                <a:solidFill>
                  <a:srgbClr val="FF0000"/>
                </a:solidFill>
                <a:latin typeface="Times New Roman" pitchFamily="1" charset="0"/>
              </a:rPr>
              <a:t>compact</a:t>
            </a:r>
            <a:r>
              <a:rPr lang="en-US" dirty="0">
                <a:solidFill>
                  <a:srgbClr val="000000"/>
                </a:solidFill>
                <a:latin typeface="Times New Roman" pitchFamily="1" charset="0"/>
              </a:rPr>
              <a:t> way to express conditional execution that can be extremely useful in certain situations.  This feature is called the </a:t>
            </a:r>
            <a:r>
              <a:rPr lang="en-US" sz="2000" b="1" dirty="0">
                <a:solidFill>
                  <a:srgbClr val="000000"/>
                </a:solidFill>
                <a:latin typeface="Courier New" pitchFamily="1" charset="0"/>
              </a:rPr>
              <a:t>?:</a:t>
            </a:r>
            <a:r>
              <a:rPr lang="en-US" dirty="0">
                <a:solidFill>
                  <a:srgbClr val="000000"/>
                </a:solidFill>
                <a:latin typeface="Times New Roman" pitchFamily="1" charset="0"/>
              </a:rPr>
              <a:t> operator (pronounced </a:t>
            </a:r>
            <a:r>
              <a:rPr lang="en-US" i="1" dirty="0">
                <a:solidFill>
                  <a:srgbClr val="000000"/>
                </a:solidFill>
                <a:latin typeface="Times New Roman" pitchFamily="1" charset="0"/>
              </a:rPr>
              <a:t>question-mark-colon</a:t>
            </a:r>
            <a:r>
              <a:rPr lang="en-US" dirty="0">
                <a:solidFill>
                  <a:srgbClr val="000000"/>
                </a:solidFill>
                <a:latin typeface="Times New Roman" pitchFamily="1" charset="0"/>
              </a:rPr>
              <a:t>) and is part of the expression structure.  The </a:t>
            </a:r>
            <a:r>
              <a:rPr lang="en-US" sz="2000" b="1" dirty="0">
                <a:solidFill>
                  <a:srgbClr val="000000"/>
                </a:solidFill>
                <a:latin typeface="Courier New" pitchFamily="1" charset="0"/>
              </a:rPr>
              <a:t>?:</a:t>
            </a:r>
            <a:r>
              <a:rPr lang="en-US" dirty="0">
                <a:solidFill>
                  <a:srgbClr val="000000"/>
                </a:solidFill>
                <a:latin typeface="Times New Roman" pitchFamily="1" charset="0"/>
              </a:rPr>
              <a:t> operator has the following form:</a:t>
            </a:r>
          </a:p>
        </p:txBody>
      </p:sp>
      <p:sp>
        <p:nvSpPr>
          <p:cNvPr id="514052" name="Rectangle 4"/>
          <p:cNvSpPr>
            <a:spLocks noChangeArrowheads="1"/>
          </p:cNvSpPr>
          <p:nvPr/>
        </p:nvSpPr>
        <p:spPr bwMode="auto">
          <a:xfrm>
            <a:off x="508000" y="3733800"/>
            <a:ext cx="8128000" cy="1358900"/>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dirty="0">
                <a:solidFill>
                  <a:srgbClr val="000000"/>
                </a:solidFill>
                <a:latin typeface="Times New Roman" pitchFamily="1" charset="0"/>
              </a:rPr>
              <a:t>When C++ evaluates the </a:t>
            </a:r>
            <a:r>
              <a:rPr lang="en-US" sz="2000" b="1" dirty="0">
                <a:solidFill>
                  <a:srgbClr val="000000"/>
                </a:solidFill>
                <a:latin typeface="Courier New" pitchFamily="1" charset="0"/>
              </a:rPr>
              <a:t>?:</a:t>
            </a:r>
            <a:r>
              <a:rPr lang="en-US" dirty="0">
                <a:solidFill>
                  <a:srgbClr val="000000"/>
                </a:solidFill>
                <a:latin typeface="Times New Roman" pitchFamily="1" charset="0"/>
              </a:rPr>
              <a:t> operator, it first determines the value of </a:t>
            </a:r>
            <a:r>
              <a:rPr lang="en-US" i="1" dirty="0">
                <a:solidFill>
                  <a:srgbClr val="000000"/>
                </a:solidFill>
                <a:latin typeface="Times New Roman" pitchFamily="1" charset="0"/>
              </a:rPr>
              <a:t>condition</a:t>
            </a:r>
            <a:r>
              <a:rPr lang="en-US" dirty="0">
                <a:solidFill>
                  <a:srgbClr val="000000"/>
                </a:solidFill>
                <a:latin typeface="Times New Roman" pitchFamily="1" charset="0"/>
              </a:rPr>
              <a:t>.  If </a:t>
            </a:r>
            <a:r>
              <a:rPr lang="en-US" i="1" dirty="0">
                <a:solidFill>
                  <a:srgbClr val="000000"/>
                </a:solidFill>
                <a:latin typeface="Times New Roman" pitchFamily="1" charset="0"/>
              </a:rPr>
              <a:t>condition</a:t>
            </a:r>
            <a:r>
              <a:rPr lang="en-US" dirty="0">
                <a:solidFill>
                  <a:srgbClr val="000000"/>
                </a:solidFill>
                <a:latin typeface="Times New Roman" pitchFamily="1" charset="0"/>
              </a:rPr>
              <a:t> is </a:t>
            </a:r>
            <a:r>
              <a:rPr lang="en-US" sz="2000" b="1" dirty="0">
                <a:solidFill>
                  <a:srgbClr val="000000"/>
                </a:solidFill>
                <a:latin typeface="Courier New" pitchFamily="1" charset="0"/>
              </a:rPr>
              <a:t>true</a:t>
            </a:r>
            <a:r>
              <a:rPr lang="en-US" dirty="0">
                <a:solidFill>
                  <a:srgbClr val="000000"/>
                </a:solidFill>
                <a:latin typeface="Times New Roman" pitchFamily="1" charset="0"/>
              </a:rPr>
              <a:t>, C++ evaluates </a:t>
            </a:r>
            <a:r>
              <a:rPr lang="en-US" i="1" dirty="0">
                <a:solidFill>
                  <a:srgbClr val="000000"/>
                </a:solidFill>
                <a:latin typeface="Times New Roman" pitchFamily="1" charset="0"/>
              </a:rPr>
              <a:t>expression</a:t>
            </a:r>
            <a:r>
              <a:rPr lang="en-US" sz="2000" baseline="-25000" dirty="0">
                <a:solidFill>
                  <a:srgbClr val="000000"/>
                </a:solidFill>
                <a:latin typeface="Times New Roman" pitchFamily="1" charset="0"/>
              </a:rPr>
              <a:t>1</a:t>
            </a:r>
            <a:r>
              <a:rPr lang="en-US" dirty="0">
                <a:solidFill>
                  <a:srgbClr val="000000"/>
                </a:solidFill>
                <a:latin typeface="Times New Roman" pitchFamily="1" charset="0"/>
              </a:rPr>
              <a:t> and uses that as the value; if </a:t>
            </a:r>
            <a:r>
              <a:rPr lang="en-US" i="1" dirty="0">
                <a:solidFill>
                  <a:srgbClr val="000000"/>
                </a:solidFill>
                <a:latin typeface="Times New Roman" pitchFamily="1" charset="0"/>
              </a:rPr>
              <a:t>condition</a:t>
            </a:r>
            <a:r>
              <a:rPr lang="en-US" dirty="0">
                <a:solidFill>
                  <a:srgbClr val="000000"/>
                </a:solidFill>
                <a:latin typeface="Times New Roman" pitchFamily="1" charset="0"/>
              </a:rPr>
              <a:t> is </a:t>
            </a:r>
            <a:r>
              <a:rPr lang="en-US" sz="2000" b="1" dirty="0">
                <a:solidFill>
                  <a:srgbClr val="000000"/>
                </a:solidFill>
                <a:latin typeface="Courier New" pitchFamily="1" charset="0"/>
              </a:rPr>
              <a:t>false</a:t>
            </a:r>
            <a:r>
              <a:rPr lang="en-US" dirty="0">
                <a:solidFill>
                  <a:srgbClr val="000000"/>
                </a:solidFill>
                <a:latin typeface="Times New Roman" pitchFamily="1" charset="0"/>
              </a:rPr>
              <a:t>, C++ evaluates </a:t>
            </a:r>
            <a:r>
              <a:rPr lang="en-US" i="1" dirty="0">
                <a:solidFill>
                  <a:srgbClr val="000000"/>
                </a:solidFill>
                <a:latin typeface="Times New Roman" pitchFamily="1" charset="0"/>
              </a:rPr>
              <a:t>expression</a:t>
            </a:r>
            <a:r>
              <a:rPr lang="en-US" sz="2000" baseline="-25000" dirty="0">
                <a:solidFill>
                  <a:srgbClr val="000000"/>
                </a:solidFill>
                <a:latin typeface="Times New Roman" pitchFamily="1" charset="0"/>
              </a:rPr>
              <a:t>2</a:t>
            </a:r>
            <a:r>
              <a:rPr lang="en-US" dirty="0">
                <a:solidFill>
                  <a:srgbClr val="000000"/>
                </a:solidFill>
                <a:latin typeface="Times New Roman" pitchFamily="1" charset="0"/>
              </a:rPr>
              <a:t> instead.</a:t>
            </a:r>
          </a:p>
        </p:txBody>
      </p:sp>
      <p:sp>
        <p:nvSpPr>
          <p:cNvPr id="45061" name="Rectangle 5"/>
          <p:cNvSpPr>
            <a:spLocks noChangeArrowheads="1"/>
          </p:cNvSpPr>
          <p:nvPr/>
        </p:nvSpPr>
        <p:spPr bwMode="auto">
          <a:xfrm>
            <a:off x="2578100" y="2908300"/>
            <a:ext cx="4152900" cy="596900"/>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r>
              <a:rPr lang="en-US" sz="1800" i="1" dirty="0">
                <a:solidFill>
                  <a:srgbClr val="000000"/>
                </a:solidFill>
                <a:latin typeface="Times New Roman" pitchFamily="1" charset="0"/>
              </a:rPr>
              <a:t>condition</a:t>
            </a:r>
            <a:r>
              <a:rPr lang="en-US" sz="1800" b="1" dirty="0">
                <a:solidFill>
                  <a:srgbClr val="000000"/>
                </a:solidFill>
                <a:latin typeface="Courier New" pitchFamily="1" charset="0"/>
              </a:rPr>
              <a:t> ? </a:t>
            </a:r>
            <a:r>
              <a:rPr lang="en-US" sz="1800" i="1" dirty="0">
                <a:solidFill>
                  <a:srgbClr val="000000"/>
                </a:solidFill>
                <a:latin typeface="Times New Roman" pitchFamily="1" charset="0"/>
              </a:rPr>
              <a:t>expression</a:t>
            </a:r>
            <a:r>
              <a:rPr lang="en-US" sz="1600" baseline="-25000" dirty="0">
                <a:solidFill>
                  <a:srgbClr val="000000"/>
                </a:solidFill>
                <a:latin typeface="Times New Roman" pitchFamily="1" charset="0"/>
              </a:rPr>
              <a:t>1</a:t>
            </a:r>
            <a:r>
              <a:rPr lang="en-US" sz="1800" b="1" dirty="0">
                <a:solidFill>
                  <a:srgbClr val="000000"/>
                </a:solidFill>
                <a:latin typeface="Courier New" pitchFamily="1" charset="0"/>
              </a:rPr>
              <a:t> : </a:t>
            </a:r>
            <a:r>
              <a:rPr lang="en-US" sz="1800" i="1" dirty="0">
                <a:solidFill>
                  <a:srgbClr val="000000"/>
                </a:solidFill>
                <a:latin typeface="Times New Roman" pitchFamily="1" charset="0"/>
              </a:rPr>
              <a:t>expression</a:t>
            </a:r>
            <a:r>
              <a:rPr lang="en-US" sz="1600" baseline="-25000" dirty="0">
                <a:solidFill>
                  <a:srgbClr val="000000"/>
                </a:solidFill>
                <a:latin typeface="Times New Roman" pitchFamily="1" charset="0"/>
              </a:rPr>
              <a:t>2</a:t>
            </a:r>
            <a:endParaRPr lang="en-US" dirty="0">
              <a:solidFill>
                <a:srgbClr val="000000"/>
              </a:solidFill>
              <a:latin typeface="Times New Roman" pitchFamily="1" charset="0"/>
            </a:endParaRPr>
          </a:p>
        </p:txBody>
      </p:sp>
      <p:grpSp>
        <p:nvGrpSpPr>
          <p:cNvPr id="2" name="Group 6"/>
          <p:cNvGrpSpPr>
            <a:grpSpLocks/>
          </p:cNvGrpSpPr>
          <p:nvPr/>
        </p:nvGrpSpPr>
        <p:grpSpPr bwMode="auto">
          <a:xfrm>
            <a:off x="520700" y="5092700"/>
            <a:ext cx="8128000" cy="1460500"/>
            <a:chOff x="328" y="3208"/>
            <a:chExt cx="5120" cy="920"/>
          </a:xfrm>
        </p:grpSpPr>
        <p:sp>
          <p:nvSpPr>
            <p:cNvPr id="45063" name="Rectangle 7"/>
            <p:cNvSpPr>
              <a:spLocks noChangeArrowheads="1"/>
            </p:cNvSpPr>
            <p:nvPr/>
          </p:nvSpPr>
          <p:spPr bwMode="auto">
            <a:xfrm>
              <a:off x="328" y="3208"/>
              <a:ext cx="5120" cy="920"/>
            </a:xfrm>
            <a:prstGeom prst="rect">
              <a:avLst/>
            </a:prstGeom>
            <a:noFill/>
            <a:ln w="9525">
              <a:noFill/>
              <a:miter lim="800000"/>
              <a:headEnd/>
              <a:tailEnd/>
            </a:ln>
          </p:spPr>
          <p:txBody>
            <a:bodyPr>
              <a:prstTxWarp prst="textNoShape">
                <a:avLst/>
              </a:prstTxWarp>
            </a:bodyPr>
            <a:lstStyle/>
            <a:p>
              <a:pPr marL="342900" indent="-342900">
                <a:lnSpc>
                  <a:spcPct val="85000"/>
                </a:lnSpc>
                <a:spcAft>
                  <a:spcPct val="50000"/>
                </a:spcAft>
                <a:buFontTx/>
                <a:buChar char="•"/>
              </a:pPr>
              <a:r>
                <a:rPr lang="en-US" dirty="0">
                  <a:solidFill>
                    <a:srgbClr val="000000"/>
                  </a:solidFill>
                  <a:latin typeface="Times New Roman" pitchFamily="1" charset="0"/>
                </a:rPr>
                <a:t>You can use the </a:t>
              </a:r>
              <a:r>
                <a:rPr lang="en-US" sz="2000" b="1" dirty="0">
                  <a:solidFill>
                    <a:srgbClr val="000000"/>
                  </a:solidFill>
                  <a:latin typeface="Courier New" pitchFamily="1" charset="0"/>
                </a:rPr>
                <a:t>?:</a:t>
              </a:r>
              <a:r>
                <a:rPr lang="en-US" dirty="0">
                  <a:solidFill>
                    <a:srgbClr val="000000"/>
                  </a:solidFill>
                  <a:latin typeface="Times New Roman" pitchFamily="1" charset="0"/>
                </a:rPr>
                <a:t> operator to assign the larger of </a:t>
              </a:r>
              <a:r>
                <a:rPr lang="en-US" sz="2000" b="1" dirty="0" err="1">
                  <a:solidFill>
                    <a:srgbClr val="000000"/>
                  </a:solidFill>
                  <a:latin typeface="Courier New" pitchFamily="1" charset="0"/>
                </a:rPr>
                <a:t>x</a:t>
              </a:r>
              <a:r>
                <a:rPr lang="en-US" dirty="0">
                  <a:solidFill>
                    <a:srgbClr val="000000"/>
                  </a:solidFill>
                  <a:latin typeface="Times New Roman" pitchFamily="1" charset="0"/>
                </a:rPr>
                <a:t> and </a:t>
              </a:r>
              <a:r>
                <a:rPr lang="en-US" sz="2000" b="1" dirty="0" err="1">
                  <a:solidFill>
                    <a:srgbClr val="000000"/>
                  </a:solidFill>
                  <a:latin typeface="Courier New" pitchFamily="1" charset="0"/>
                </a:rPr>
                <a:t>y</a:t>
              </a:r>
              <a:r>
                <a:rPr lang="en-US" dirty="0">
                  <a:solidFill>
                    <a:srgbClr val="000000"/>
                  </a:solidFill>
                  <a:latin typeface="Times New Roman" pitchFamily="1" charset="0"/>
                </a:rPr>
                <a:t> to the variable </a:t>
              </a:r>
              <a:r>
                <a:rPr lang="en-US" sz="2000" b="1" dirty="0">
                  <a:solidFill>
                    <a:srgbClr val="000000"/>
                  </a:solidFill>
                  <a:latin typeface="Courier New" pitchFamily="1" charset="0"/>
                </a:rPr>
                <a:t>max</a:t>
              </a:r>
              <a:r>
                <a:rPr lang="en-US" dirty="0">
                  <a:solidFill>
                    <a:srgbClr val="000000"/>
                  </a:solidFill>
                  <a:latin typeface="Times New Roman" pitchFamily="1" charset="0"/>
                </a:rPr>
                <a:t> like this: </a:t>
              </a:r>
            </a:p>
          </p:txBody>
        </p:sp>
        <p:sp>
          <p:nvSpPr>
            <p:cNvPr id="45064" name="Rectangle 8"/>
            <p:cNvSpPr>
              <a:spLocks noChangeArrowheads="1"/>
            </p:cNvSpPr>
            <p:nvPr/>
          </p:nvSpPr>
          <p:spPr bwMode="auto">
            <a:xfrm>
              <a:off x="1728" y="3704"/>
              <a:ext cx="2448" cy="376"/>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pPr algn="ctr"/>
              <a:r>
                <a:rPr lang="en-US" sz="2000" b="1" dirty="0">
                  <a:solidFill>
                    <a:srgbClr val="000000"/>
                  </a:solidFill>
                  <a:latin typeface="Courier New" pitchFamily="1" charset="0"/>
                </a:rPr>
                <a:t>max = (x &gt; y) ? x : y;</a:t>
              </a:r>
              <a:endParaRPr lang="en-US" dirty="0">
                <a:solidFill>
                  <a:srgbClr val="000000"/>
                </a:solidFill>
                <a:latin typeface="Times New Roman" pitchFamily="1"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40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4052"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The </a:t>
            </a:r>
            <a:r>
              <a:rPr lang="en-US" sz="3600" b="1" dirty="0">
                <a:solidFill>
                  <a:srgbClr val="FF0000"/>
                </a:solidFill>
                <a:latin typeface="Courier New" pitchFamily="1" charset="0"/>
                <a:ea typeface="ＭＳ Ｐゴシック" pitchFamily="1" charset="-128"/>
                <a:cs typeface="ＭＳ Ｐゴシック" pitchFamily="1" charset="-128"/>
              </a:rPr>
              <a:t>switch</a:t>
            </a:r>
            <a:r>
              <a:rPr lang="en-US" sz="4000" dirty="0">
                <a:solidFill>
                  <a:srgbClr val="FF0000"/>
                </a:solidFill>
                <a:ea typeface="ＭＳ Ｐゴシック" pitchFamily="1" charset="-128"/>
                <a:cs typeface="ＭＳ Ｐゴシック" pitchFamily="1" charset="-128"/>
              </a:rPr>
              <a:t> Statement</a:t>
            </a:r>
            <a:endParaRPr lang="en-US" i="1" dirty="0">
              <a:solidFill>
                <a:srgbClr val="FF0000"/>
              </a:solidFill>
              <a:ea typeface="ＭＳ Ｐゴシック" pitchFamily="1" charset="-128"/>
              <a:cs typeface="ＭＳ Ｐゴシック" pitchFamily="1" charset="-128"/>
            </a:endParaRPr>
          </a:p>
        </p:txBody>
      </p:sp>
      <p:sp>
        <p:nvSpPr>
          <p:cNvPr id="47107" name="Text Box 3"/>
          <p:cNvSpPr txBox="1">
            <a:spLocks noChangeArrowheads="1"/>
          </p:cNvSpPr>
          <p:nvPr/>
        </p:nvSpPr>
        <p:spPr bwMode="auto">
          <a:xfrm>
            <a:off x="457200" y="1143000"/>
            <a:ext cx="8229600" cy="757130"/>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The </a:t>
            </a:r>
            <a:r>
              <a:rPr lang="en-US" sz="2000" b="1">
                <a:solidFill>
                  <a:srgbClr val="000000"/>
                </a:solidFill>
                <a:latin typeface="Courier New" pitchFamily="1" charset="0"/>
              </a:rPr>
              <a:t>switch</a:t>
            </a:r>
            <a:r>
              <a:rPr lang="en-US">
                <a:solidFill>
                  <a:srgbClr val="000000"/>
                </a:solidFill>
                <a:latin typeface="Times New Roman" pitchFamily="1" charset="0"/>
              </a:rPr>
              <a:t> statement provides a convenient syntax for choosing among a set of possible paths:</a:t>
            </a:r>
          </a:p>
        </p:txBody>
      </p:sp>
      <p:grpSp>
        <p:nvGrpSpPr>
          <p:cNvPr id="2" name="Group 4"/>
          <p:cNvGrpSpPr>
            <a:grpSpLocks/>
          </p:cNvGrpSpPr>
          <p:nvPr/>
        </p:nvGrpSpPr>
        <p:grpSpPr bwMode="auto">
          <a:xfrm>
            <a:off x="393700" y="1066800"/>
            <a:ext cx="8382000" cy="1009650"/>
            <a:chOff x="248" y="672"/>
            <a:chExt cx="5280" cy="636"/>
          </a:xfrm>
        </p:grpSpPr>
        <p:sp>
          <p:nvSpPr>
            <p:cNvPr id="47131" name="Rectangle 5"/>
            <p:cNvSpPr>
              <a:spLocks noChangeArrowheads="1"/>
            </p:cNvSpPr>
            <p:nvPr/>
          </p:nvSpPr>
          <p:spPr bwMode="auto">
            <a:xfrm>
              <a:off x="248" y="672"/>
              <a:ext cx="5280" cy="636"/>
            </a:xfrm>
            <a:prstGeom prst="rect">
              <a:avLst/>
            </a:prstGeom>
            <a:solidFill>
              <a:srgbClr val="CCFFFF"/>
            </a:solidFill>
            <a:ln w="9525">
              <a:no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7132" name="Text Box 6"/>
            <p:cNvSpPr txBox="1">
              <a:spLocks noChangeArrowheads="1"/>
            </p:cNvSpPr>
            <p:nvPr/>
          </p:nvSpPr>
          <p:spPr bwMode="auto">
            <a:xfrm>
              <a:off x="288" y="720"/>
              <a:ext cx="5184" cy="481"/>
            </a:xfrm>
            <a:prstGeom prst="rect">
              <a:avLst/>
            </a:prstGeom>
            <a:noFill/>
            <a:ln w="9525">
              <a:noFill/>
              <a:miter lim="800000"/>
              <a:headEnd/>
              <a:tailEnd/>
            </a:ln>
          </p:spPr>
          <p:txBody>
            <a:bodyPr>
              <a:prstTxWarp prst="textNoShape">
                <a:avLst/>
              </a:prstTxWarp>
              <a:spAutoFit/>
            </a:bodyPr>
            <a:lstStyle/>
            <a:p>
              <a:pPr algn="just">
                <a:lnSpc>
                  <a:spcPct val="90000"/>
                </a:lnSpc>
              </a:pPr>
              <a:r>
                <a:rPr lang="en-US" dirty="0">
                  <a:solidFill>
                    <a:srgbClr val="000000"/>
                  </a:solidFill>
                  <a:latin typeface="Times New Roman" pitchFamily="1" charset="0"/>
                </a:rPr>
                <a:t>When C++ executes a </a:t>
              </a:r>
              <a:r>
                <a:rPr lang="en-US" sz="2000" b="1" dirty="0">
                  <a:solidFill>
                    <a:srgbClr val="000000"/>
                  </a:solidFill>
                  <a:latin typeface="Courier New" pitchFamily="1" charset="0"/>
                </a:rPr>
                <a:t>switch</a:t>
              </a:r>
              <a:r>
                <a:rPr lang="en-US" dirty="0">
                  <a:solidFill>
                    <a:srgbClr val="000000"/>
                  </a:solidFill>
                  <a:latin typeface="Times New Roman" pitchFamily="1" charset="0"/>
                </a:rPr>
                <a:t> statement, it begins by evaluating </a:t>
              </a:r>
              <a:r>
                <a:rPr lang="en-US" i="1" dirty="0">
                  <a:solidFill>
                    <a:srgbClr val="000000"/>
                  </a:solidFill>
                  <a:latin typeface="Times New Roman" pitchFamily="1" charset="0"/>
                </a:rPr>
                <a:t>expression,</a:t>
              </a:r>
              <a:r>
                <a:rPr lang="en-US" dirty="0">
                  <a:solidFill>
                    <a:srgbClr val="000000"/>
                  </a:solidFill>
                  <a:latin typeface="Times New Roman" pitchFamily="1" charset="0"/>
                </a:rPr>
                <a:t> which must produce an integer-like value.</a:t>
              </a:r>
            </a:p>
          </p:txBody>
        </p:sp>
      </p:grpSp>
      <p:grpSp>
        <p:nvGrpSpPr>
          <p:cNvPr id="3" name="Group 7"/>
          <p:cNvGrpSpPr>
            <a:grpSpLocks/>
          </p:cNvGrpSpPr>
          <p:nvPr/>
        </p:nvGrpSpPr>
        <p:grpSpPr bwMode="auto">
          <a:xfrm>
            <a:off x="393700" y="1066800"/>
            <a:ext cx="8382000" cy="1009650"/>
            <a:chOff x="248" y="672"/>
            <a:chExt cx="5280" cy="636"/>
          </a:xfrm>
        </p:grpSpPr>
        <p:sp>
          <p:nvSpPr>
            <p:cNvPr id="47129" name="Rectangle 8"/>
            <p:cNvSpPr>
              <a:spLocks noChangeArrowheads="1"/>
            </p:cNvSpPr>
            <p:nvPr/>
          </p:nvSpPr>
          <p:spPr bwMode="auto">
            <a:xfrm>
              <a:off x="248" y="672"/>
              <a:ext cx="5280" cy="636"/>
            </a:xfrm>
            <a:prstGeom prst="rect">
              <a:avLst/>
            </a:prstGeom>
            <a:solidFill>
              <a:srgbClr val="CCFFFF"/>
            </a:solidFill>
            <a:ln w="9525">
              <a:no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7130" name="Text Box 9"/>
            <p:cNvSpPr txBox="1">
              <a:spLocks noChangeArrowheads="1"/>
            </p:cNvSpPr>
            <p:nvPr/>
          </p:nvSpPr>
          <p:spPr bwMode="auto">
            <a:xfrm>
              <a:off x="288" y="720"/>
              <a:ext cx="5184" cy="481"/>
            </a:xfrm>
            <a:prstGeom prst="rect">
              <a:avLst/>
            </a:prstGeom>
            <a:noFill/>
            <a:ln w="9525">
              <a:noFill/>
              <a:miter lim="800000"/>
              <a:headEnd/>
              <a:tailEnd/>
            </a:ln>
          </p:spPr>
          <p:txBody>
            <a:bodyPr>
              <a:prstTxWarp prst="textNoShape">
                <a:avLst/>
              </a:prstTxWarp>
              <a:spAutoFit/>
            </a:bodyPr>
            <a:lstStyle/>
            <a:p>
              <a:pPr algn="just">
                <a:lnSpc>
                  <a:spcPct val="90000"/>
                </a:lnSpc>
              </a:pPr>
              <a:r>
                <a:rPr lang="en-US" dirty="0">
                  <a:solidFill>
                    <a:srgbClr val="000000"/>
                  </a:solidFill>
                  <a:latin typeface="Times New Roman" pitchFamily="1" charset="0"/>
                </a:rPr>
                <a:t>C++ then looks for a </a:t>
              </a:r>
              <a:r>
                <a:rPr lang="en-US" sz="2000" b="1" dirty="0">
                  <a:solidFill>
                    <a:srgbClr val="000000"/>
                  </a:solidFill>
                  <a:latin typeface="Courier New" pitchFamily="1" charset="0"/>
                </a:rPr>
                <a:t>case</a:t>
              </a:r>
              <a:r>
                <a:rPr lang="en-US" dirty="0">
                  <a:solidFill>
                    <a:srgbClr val="000000"/>
                  </a:solidFill>
                  <a:latin typeface="Times New Roman" pitchFamily="1" charset="0"/>
                </a:rPr>
                <a:t> clause that matches </a:t>
              </a:r>
              <a:r>
                <a:rPr lang="en-US" i="1" dirty="0">
                  <a:solidFill>
                    <a:srgbClr val="000000"/>
                  </a:solidFill>
                  <a:latin typeface="Times New Roman" pitchFamily="1" charset="0"/>
                </a:rPr>
                <a:t>expression</a:t>
              </a:r>
              <a:r>
                <a:rPr lang="en-US" dirty="0">
                  <a:solidFill>
                    <a:srgbClr val="000000"/>
                  </a:solidFill>
                  <a:latin typeface="Times New Roman" pitchFamily="1" charset="0"/>
                </a:rPr>
                <a:t>.  If </a:t>
              </a:r>
              <a:r>
                <a:rPr lang="en-US" i="1" dirty="0">
                  <a:solidFill>
                    <a:srgbClr val="000000"/>
                  </a:solidFill>
                  <a:latin typeface="Times New Roman" pitchFamily="1" charset="0"/>
                </a:rPr>
                <a:t>expression</a:t>
              </a:r>
              <a:r>
                <a:rPr lang="en-US" dirty="0">
                  <a:solidFill>
                    <a:srgbClr val="000000"/>
                  </a:solidFill>
                  <a:latin typeface="Times New Roman" pitchFamily="1" charset="0"/>
                </a:rPr>
                <a:t> was equal to </a:t>
              </a:r>
              <a:r>
                <a:rPr lang="en-US" i="1" dirty="0">
                  <a:solidFill>
                    <a:srgbClr val="000000"/>
                  </a:solidFill>
                  <a:latin typeface="Times New Roman" pitchFamily="1" charset="0"/>
                </a:rPr>
                <a:t>v</a:t>
              </a:r>
              <a:r>
                <a:rPr lang="en-US" sz="2000" baseline="-25000" dirty="0">
                  <a:solidFill>
                    <a:srgbClr val="000000"/>
                  </a:solidFill>
                  <a:latin typeface="Times New Roman" pitchFamily="1" charset="0"/>
                </a:rPr>
                <a:t>2</a:t>
              </a:r>
              <a:r>
                <a:rPr lang="en-US" dirty="0">
                  <a:solidFill>
                    <a:srgbClr val="000000"/>
                  </a:solidFill>
                  <a:latin typeface="Times New Roman" pitchFamily="1" charset="0"/>
                </a:rPr>
                <a:t>, C++ would choose the second clause.</a:t>
              </a:r>
            </a:p>
          </p:txBody>
        </p:sp>
      </p:grpSp>
      <p:grpSp>
        <p:nvGrpSpPr>
          <p:cNvPr id="4" name="Group 10"/>
          <p:cNvGrpSpPr>
            <a:grpSpLocks/>
          </p:cNvGrpSpPr>
          <p:nvPr/>
        </p:nvGrpSpPr>
        <p:grpSpPr bwMode="auto">
          <a:xfrm>
            <a:off x="393700" y="1066800"/>
            <a:ext cx="8382000" cy="1009650"/>
            <a:chOff x="248" y="672"/>
            <a:chExt cx="5280" cy="636"/>
          </a:xfrm>
        </p:grpSpPr>
        <p:sp>
          <p:nvSpPr>
            <p:cNvPr id="47127" name="Rectangle 11"/>
            <p:cNvSpPr>
              <a:spLocks noChangeArrowheads="1"/>
            </p:cNvSpPr>
            <p:nvPr/>
          </p:nvSpPr>
          <p:spPr bwMode="auto">
            <a:xfrm>
              <a:off x="248" y="672"/>
              <a:ext cx="5280" cy="636"/>
            </a:xfrm>
            <a:prstGeom prst="rect">
              <a:avLst/>
            </a:prstGeom>
            <a:solidFill>
              <a:srgbClr val="CCFFFF"/>
            </a:solidFill>
            <a:ln w="9525">
              <a:no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7128" name="Text Box 12"/>
            <p:cNvSpPr txBox="1">
              <a:spLocks noChangeArrowheads="1"/>
            </p:cNvSpPr>
            <p:nvPr/>
          </p:nvSpPr>
          <p:spPr bwMode="auto">
            <a:xfrm>
              <a:off x="288" y="720"/>
              <a:ext cx="5184" cy="481"/>
            </a:xfrm>
            <a:prstGeom prst="rect">
              <a:avLst/>
            </a:prstGeom>
            <a:noFill/>
            <a:ln w="9525">
              <a:noFill/>
              <a:miter lim="800000"/>
              <a:headEnd/>
              <a:tailEnd/>
            </a:ln>
          </p:spPr>
          <p:txBody>
            <a:bodyPr>
              <a:prstTxWarp prst="textNoShape">
                <a:avLst/>
              </a:prstTxWarp>
              <a:spAutoFit/>
            </a:bodyPr>
            <a:lstStyle/>
            <a:p>
              <a:pPr algn="just">
                <a:lnSpc>
                  <a:spcPct val="90000"/>
                </a:lnSpc>
              </a:pPr>
              <a:r>
                <a:rPr lang="en-US" dirty="0">
                  <a:solidFill>
                    <a:srgbClr val="000000"/>
                  </a:solidFill>
                  <a:latin typeface="Times New Roman" pitchFamily="1" charset="0"/>
                </a:rPr>
                <a:t>C++ evaluates the statements in a </a:t>
              </a:r>
              <a:r>
                <a:rPr lang="en-US" sz="2000" b="1" dirty="0">
                  <a:solidFill>
                    <a:srgbClr val="000000"/>
                  </a:solidFill>
                  <a:latin typeface="Courier New" pitchFamily="1" charset="0"/>
                </a:rPr>
                <a:t>case</a:t>
              </a:r>
              <a:r>
                <a:rPr lang="en-US" dirty="0">
                  <a:solidFill>
                    <a:srgbClr val="000000"/>
                  </a:solidFill>
                  <a:latin typeface="Times New Roman" pitchFamily="1" charset="0"/>
                </a:rPr>
                <a:t> clause until it reaches the </a:t>
              </a:r>
              <a:r>
                <a:rPr lang="en-US" sz="2000" b="1" dirty="0">
                  <a:solidFill>
                    <a:srgbClr val="000000"/>
                  </a:solidFill>
                  <a:latin typeface="Courier New" pitchFamily="1" charset="0"/>
                </a:rPr>
                <a:t>break</a:t>
              </a:r>
              <a:r>
                <a:rPr lang="en-US" dirty="0">
                  <a:solidFill>
                    <a:srgbClr val="000000"/>
                  </a:solidFill>
                  <a:latin typeface="Times New Roman" pitchFamily="1" charset="0"/>
                </a:rPr>
                <a:t> statement, which should appear at the end of each clause.</a:t>
              </a:r>
            </a:p>
          </p:txBody>
        </p:sp>
      </p:grpSp>
      <p:grpSp>
        <p:nvGrpSpPr>
          <p:cNvPr id="5" name="Group 13"/>
          <p:cNvGrpSpPr>
            <a:grpSpLocks/>
          </p:cNvGrpSpPr>
          <p:nvPr/>
        </p:nvGrpSpPr>
        <p:grpSpPr bwMode="auto">
          <a:xfrm>
            <a:off x="393700" y="1066800"/>
            <a:ext cx="8382000" cy="1009650"/>
            <a:chOff x="248" y="672"/>
            <a:chExt cx="5280" cy="636"/>
          </a:xfrm>
        </p:grpSpPr>
        <p:sp>
          <p:nvSpPr>
            <p:cNvPr id="47125" name="Rectangle 14"/>
            <p:cNvSpPr>
              <a:spLocks noChangeArrowheads="1"/>
            </p:cNvSpPr>
            <p:nvPr/>
          </p:nvSpPr>
          <p:spPr bwMode="auto">
            <a:xfrm>
              <a:off x="248" y="672"/>
              <a:ext cx="5280" cy="636"/>
            </a:xfrm>
            <a:prstGeom prst="rect">
              <a:avLst/>
            </a:prstGeom>
            <a:solidFill>
              <a:srgbClr val="CCFFFF"/>
            </a:solidFill>
            <a:ln w="9525">
              <a:no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7126" name="Text Box 15"/>
            <p:cNvSpPr txBox="1">
              <a:spLocks noChangeArrowheads="1"/>
            </p:cNvSpPr>
            <p:nvPr/>
          </p:nvSpPr>
          <p:spPr bwMode="auto">
            <a:xfrm>
              <a:off x="288" y="720"/>
              <a:ext cx="5184" cy="481"/>
            </a:xfrm>
            <a:prstGeom prst="rect">
              <a:avLst/>
            </a:prstGeom>
            <a:noFill/>
            <a:ln w="9525">
              <a:noFill/>
              <a:miter lim="800000"/>
              <a:headEnd/>
              <a:tailEnd/>
            </a:ln>
          </p:spPr>
          <p:txBody>
            <a:bodyPr>
              <a:prstTxWarp prst="textNoShape">
                <a:avLst/>
              </a:prstTxWarp>
              <a:spAutoFit/>
            </a:bodyPr>
            <a:lstStyle/>
            <a:p>
              <a:pPr algn="just">
                <a:lnSpc>
                  <a:spcPct val="90000"/>
                </a:lnSpc>
              </a:pPr>
              <a:r>
                <a:rPr lang="en-US" dirty="0">
                  <a:solidFill>
                    <a:srgbClr val="000000"/>
                  </a:solidFill>
                  <a:latin typeface="Times New Roman" pitchFamily="1" charset="0"/>
                </a:rPr>
                <a:t>If none of the values in the </a:t>
              </a:r>
              <a:r>
                <a:rPr lang="en-US" sz="2000" b="1" dirty="0">
                  <a:solidFill>
                    <a:srgbClr val="000000"/>
                  </a:solidFill>
                  <a:latin typeface="Courier New" pitchFamily="1" charset="0"/>
                </a:rPr>
                <a:t>case</a:t>
              </a:r>
              <a:r>
                <a:rPr lang="en-US" dirty="0">
                  <a:solidFill>
                    <a:srgbClr val="000000"/>
                  </a:solidFill>
                  <a:latin typeface="Times New Roman" pitchFamily="1" charset="0"/>
                </a:rPr>
                <a:t> clauses match the expression</a:t>
              </a:r>
              <a:r>
                <a:rPr lang="en-US">
                  <a:solidFill>
                    <a:srgbClr val="000000"/>
                  </a:solidFill>
                  <a:latin typeface="Times New Roman" pitchFamily="1" charset="0"/>
                </a:rPr>
                <a:t>,   C</a:t>
              </a:r>
              <a:r>
                <a:rPr lang="en-US" dirty="0">
                  <a:solidFill>
                    <a:srgbClr val="000000"/>
                  </a:solidFill>
                  <a:latin typeface="Times New Roman" pitchFamily="1" charset="0"/>
                </a:rPr>
                <a:t>++ evaluates the statements in the </a:t>
              </a:r>
              <a:r>
                <a:rPr lang="en-US" sz="2000" b="1" dirty="0">
                  <a:solidFill>
                    <a:srgbClr val="000000"/>
                  </a:solidFill>
                  <a:latin typeface="Courier New" pitchFamily="1" charset="0"/>
                </a:rPr>
                <a:t>default</a:t>
              </a:r>
              <a:r>
                <a:rPr lang="en-US" dirty="0">
                  <a:solidFill>
                    <a:srgbClr val="000000"/>
                  </a:solidFill>
                  <a:latin typeface="Times New Roman" pitchFamily="1" charset="0"/>
                </a:rPr>
                <a:t> clause.</a:t>
              </a:r>
            </a:p>
          </p:txBody>
        </p:sp>
      </p:grpSp>
      <p:grpSp>
        <p:nvGrpSpPr>
          <p:cNvPr id="6" name="Group 16"/>
          <p:cNvGrpSpPr>
            <a:grpSpLocks/>
          </p:cNvGrpSpPr>
          <p:nvPr/>
        </p:nvGrpSpPr>
        <p:grpSpPr bwMode="auto">
          <a:xfrm>
            <a:off x="1676400" y="2108200"/>
            <a:ext cx="5791200" cy="3644900"/>
            <a:chOff x="1056" y="1328"/>
            <a:chExt cx="3648" cy="2296"/>
          </a:xfrm>
        </p:grpSpPr>
        <p:sp>
          <p:nvSpPr>
            <p:cNvPr id="47123" name="Rectangle 17"/>
            <p:cNvSpPr>
              <a:spLocks noChangeArrowheads="1"/>
            </p:cNvSpPr>
            <p:nvPr/>
          </p:nvSpPr>
          <p:spPr bwMode="auto">
            <a:xfrm>
              <a:off x="1056" y="1328"/>
              <a:ext cx="3648" cy="2296"/>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7124" name="Text Box 18"/>
            <p:cNvSpPr txBox="1">
              <a:spLocks noChangeArrowheads="1"/>
            </p:cNvSpPr>
            <p:nvPr/>
          </p:nvSpPr>
          <p:spPr bwMode="auto">
            <a:xfrm>
              <a:off x="1120" y="1384"/>
              <a:ext cx="3552" cy="2134"/>
            </a:xfrm>
            <a:prstGeom prst="rect">
              <a:avLst/>
            </a:prstGeom>
            <a:noFill/>
            <a:ln w="9525">
              <a:noFill/>
              <a:miter lim="800000"/>
              <a:headEnd/>
              <a:tailEnd/>
            </a:ln>
          </p:spPr>
          <p:txBody>
            <a:bodyPr>
              <a:prstTxWarp prst="textNoShape">
                <a:avLst/>
              </a:prstTxWarp>
              <a:spAutoFit/>
            </a:bodyPr>
            <a:lstStyle/>
            <a:p>
              <a:r>
                <a:rPr lang="en-US" sz="1800" b="1">
                  <a:solidFill>
                    <a:srgbClr val="000000"/>
                  </a:solidFill>
                  <a:latin typeface="Courier New" pitchFamily="1" charset="0"/>
                </a:rPr>
                <a:t>switch ( </a:t>
              </a:r>
              <a:r>
                <a:rPr lang="en-US" sz="1800" i="1">
                  <a:solidFill>
                    <a:srgbClr val="000000"/>
                  </a:solidFill>
                  <a:latin typeface="Times New Roman" pitchFamily="1" charset="0"/>
                </a:rPr>
                <a:t>expression</a:t>
              </a:r>
              <a:r>
                <a:rPr lang="en-US" sz="1800" b="1">
                  <a:solidFill>
                    <a:srgbClr val="000000"/>
                  </a:solidFill>
                  <a:latin typeface="Courier New" pitchFamily="1" charset="0"/>
                </a:rPr>
                <a:t> ) {</a:t>
              </a:r>
            </a:p>
            <a:p>
              <a:r>
                <a:rPr lang="en-US" sz="1800" b="1">
                  <a:solidFill>
                    <a:srgbClr val="000000"/>
                  </a:solidFill>
                  <a:latin typeface="Courier New" pitchFamily="1" charset="0"/>
                </a:rPr>
                <a:t>  case </a:t>
              </a:r>
              <a:r>
                <a:rPr lang="en-US" sz="1800" i="1">
                  <a:solidFill>
                    <a:srgbClr val="000000"/>
                  </a:solidFill>
                  <a:latin typeface="Times New Roman" pitchFamily="1" charset="0"/>
                </a:rPr>
                <a:t>v</a:t>
              </a:r>
              <a:r>
                <a:rPr lang="en-US" sz="1600" baseline="-25000">
                  <a:solidFill>
                    <a:srgbClr val="000000"/>
                  </a:solidFill>
                  <a:latin typeface="Times New Roman" pitchFamily="1" charset="0"/>
                </a:rPr>
                <a:t>1</a:t>
              </a:r>
              <a:r>
                <a:rPr lang="en-US" sz="1800" b="1">
                  <a:solidFill>
                    <a:srgbClr val="000000"/>
                  </a:solidFill>
                  <a:latin typeface="Courier New" pitchFamily="1" charset="0"/>
                </a:rPr>
                <a:t>:</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 to be executed if expression = v</a:t>
              </a:r>
              <a:r>
                <a:rPr lang="en-US" sz="1600" baseline="-25000">
                  <a:solidFill>
                    <a:srgbClr val="000000"/>
                  </a:solidFill>
                  <a:latin typeface="Times New Roman" pitchFamily="1" charset="0"/>
                </a:rPr>
                <a:t>1</a:t>
              </a:r>
              <a:endParaRPr lang="en-US" sz="1800" b="1">
                <a:solidFill>
                  <a:srgbClr val="000000"/>
                </a:solidFill>
                <a:latin typeface="Courier New" pitchFamily="1" charset="0"/>
              </a:endParaRPr>
            </a:p>
            <a:p>
              <a:r>
                <a:rPr lang="en-US" sz="1800" b="1">
                  <a:solidFill>
                    <a:srgbClr val="000000"/>
                  </a:solidFill>
                  <a:latin typeface="Courier New" pitchFamily="1" charset="0"/>
                </a:rPr>
                <a:t>    break;</a:t>
              </a:r>
            </a:p>
            <a:p>
              <a:r>
                <a:rPr lang="en-US" sz="1800" b="1">
                  <a:solidFill>
                    <a:srgbClr val="000000"/>
                  </a:solidFill>
                  <a:latin typeface="Courier New" pitchFamily="1" charset="0"/>
                </a:rPr>
                <a:t>  case </a:t>
              </a:r>
              <a:r>
                <a:rPr lang="en-US" sz="1800" i="1">
                  <a:solidFill>
                    <a:srgbClr val="000000"/>
                  </a:solidFill>
                  <a:latin typeface="Times New Roman" pitchFamily="1" charset="0"/>
                </a:rPr>
                <a:t>v</a:t>
              </a:r>
              <a:r>
                <a:rPr lang="en-US" sz="1600" baseline="-25000">
                  <a:solidFill>
                    <a:srgbClr val="000000"/>
                  </a:solidFill>
                  <a:latin typeface="Times New Roman" pitchFamily="1" charset="0"/>
                </a:rPr>
                <a:t>2</a:t>
              </a:r>
              <a:r>
                <a:rPr lang="en-US" sz="1800" b="1">
                  <a:solidFill>
                    <a:srgbClr val="000000"/>
                  </a:solidFill>
                  <a:latin typeface="Courier New" pitchFamily="1" charset="0"/>
                </a:rPr>
                <a:t>:</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 to be executed if expression = v</a:t>
              </a:r>
              <a:r>
                <a:rPr lang="en-US" sz="1600" baseline="-25000">
                  <a:solidFill>
                    <a:srgbClr val="000000"/>
                  </a:solidFill>
                  <a:latin typeface="Times New Roman" pitchFamily="1" charset="0"/>
                </a:rPr>
                <a:t>2</a:t>
              </a:r>
              <a:endParaRPr lang="en-US" sz="1800" b="1">
                <a:solidFill>
                  <a:srgbClr val="000000"/>
                </a:solidFill>
                <a:latin typeface="Courier New" pitchFamily="1" charset="0"/>
              </a:endParaRPr>
            </a:p>
            <a:p>
              <a:r>
                <a:rPr lang="en-US" sz="1800" b="1">
                  <a:solidFill>
                    <a:srgbClr val="000000"/>
                  </a:solidFill>
                  <a:latin typeface="Courier New" pitchFamily="1" charset="0"/>
                </a:rPr>
                <a:t>    break;</a:t>
              </a:r>
            </a:p>
            <a:p>
              <a:r>
                <a:rPr lang="en-US" sz="1800" b="1">
                  <a:solidFill>
                    <a:srgbClr val="000000"/>
                  </a:solidFill>
                  <a:latin typeface="Courier New" pitchFamily="1" charset="0"/>
                </a:rPr>
                <a:t>  </a:t>
              </a:r>
              <a:r>
                <a:rPr lang="en-US" sz="1800" i="1">
                  <a:solidFill>
                    <a:srgbClr val="000000"/>
                  </a:solidFill>
                  <a:latin typeface="Times New Roman" pitchFamily="1" charset="0"/>
                </a:rPr>
                <a:t>. . . more case clauses if needed . . . </a:t>
              </a:r>
              <a:endParaRPr lang="en-US" sz="1800" b="1">
                <a:solidFill>
                  <a:srgbClr val="000000"/>
                </a:solidFill>
                <a:latin typeface="Courier New" pitchFamily="1" charset="0"/>
              </a:endParaRPr>
            </a:p>
            <a:p>
              <a:r>
                <a:rPr lang="en-US" sz="1800" b="1">
                  <a:solidFill>
                    <a:srgbClr val="000000"/>
                  </a:solidFill>
                  <a:latin typeface="Courier New" pitchFamily="1" charset="0"/>
                </a:rPr>
                <a:t>  default:</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 to be executed if no values match</a:t>
              </a:r>
              <a:endParaRPr lang="en-US" sz="1800" b="1">
                <a:solidFill>
                  <a:srgbClr val="000000"/>
                </a:solidFill>
                <a:latin typeface="Courier New" pitchFamily="1" charset="0"/>
              </a:endParaRPr>
            </a:p>
            <a:p>
              <a:r>
                <a:rPr lang="en-US" sz="1800" b="1">
                  <a:solidFill>
                    <a:srgbClr val="000000"/>
                  </a:solidFill>
                  <a:latin typeface="Courier New" pitchFamily="1" charset="0"/>
                </a:rPr>
                <a:t>    break;</a:t>
              </a:r>
            </a:p>
            <a:p>
              <a:r>
                <a:rPr lang="en-US" sz="1800" b="1">
                  <a:solidFill>
                    <a:srgbClr val="000000"/>
                  </a:solidFill>
                  <a:latin typeface="Courier New" pitchFamily="1" charset="0"/>
                </a:rPr>
                <a:t>}</a:t>
              </a:r>
            </a:p>
          </p:txBody>
        </p:sp>
      </p:grpSp>
      <p:grpSp>
        <p:nvGrpSpPr>
          <p:cNvPr id="7" name="Group 19"/>
          <p:cNvGrpSpPr>
            <a:grpSpLocks/>
          </p:cNvGrpSpPr>
          <p:nvPr/>
        </p:nvGrpSpPr>
        <p:grpSpPr bwMode="auto">
          <a:xfrm>
            <a:off x="393700" y="1066800"/>
            <a:ext cx="8382000" cy="1009650"/>
            <a:chOff x="248" y="672"/>
            <a:chExt cx="5280" cy="636"/>
          </a:xfrm>
        </p:grpSpPr>
        <p:sp>
          <p:nvSpPr>
            <p:cNvPr id="47121" name="Rectangle 20"/>
            <p:cNvSpPr>
              <a:spLocks noChangeArrowheads="1"/>
            </p:cNvSpPr>
            <p:nvPr/>
          </p:nvSpPr>
          <p:spPr bwMode="auto">
            <a:xfrm>
              <a:off x="248" y="672"/>
              <a:ext cx="5280" cy="636"/>
            </a:xfrm>
            <a:prstGeom prst="rect">
              <a:avLst/>
            </a:prstGeom>
            <a:solidFill>
              <a:srgbClr val="CCFFFF"/>
            </a:solidFill>
            <a:ln w="9525">
              <a:no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7122" name="Text Box 21"/>
            <p:cNvSpPr txBox="1">
              <a:spLocks noChangeArrowheads="1"/>
            </p:cNvSpPr>
            <p:nvPr/>
          </p:nvSpPr>
          <p:spPr bwMode="auto">
            <a:xfrm>
              <a:off x="288" y="720"/>
              <a:ext cx="5184" cy="477"/>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The </a:t>
              </a:r>
              <a:r>
                <a:rPr lang="en-US" sz="2000" b="1" dirty="0">
                  <a:solidFill>
                    <a:srgbClr val="000000"/>
                  </a:solidFill>
                  <a:latin typeface="Courier New" pitchFamily="1" charset="0"/>
                </a:rPr>
                <a:t>switch</a:t>
              </a:r>
              <a:r>
                <a:rPr lang="en-US" dirty="0">
                  <a:solidFill>
                    <a:srgbClr val="000000"/>
                  </a:solidFill>
                  <a:latin typeface="Times New Roman" pitchFamily="1" charset="0"/>
                </a:rPr>
                <a:t> statement provides a convenient syntax for </a:t>
              </a:r>
              <a:r>
                <a:rPr lang="en-US" dirty="0">
                  <a:solidFill>
                    <a:srgbClr val="FF0000"/>
                  </a:solidFill>
                  <a:latin typeface="Times New Roman" pitchFamily="1" charset="0"/>
                </a:rPr>
                <a:t>choosing among a set of possible paths</a:t>
              </a:r>
              <a:r>
                <a:rPr lang="en-US" dirty="0">
                  <a:solidFill>
                    <a:srgbClr val="000000"/>
                  </a:solidFill>
                  <a:latin typeface="Times New Roman" pitchFamily="1" charset="0"/>
                </a:rPr>
                <a:t>:</a:t>
              </a:r>
            </a:p>
          </p:txBody>
        </p:sp>
      </p:grpSp>
      <p:sp>
        <p:nvSpPr>
          <p:cNvPr id="516118" name="Rectangle 22"/>
          <p:cNvSpPr>
            <a:spLocks noChangeArrowheads="1"/>
          </p:cNvSpPr>
          <p:nvPr/>
        </p:nvSpPr>
        <p:spPr bwMode="auto">
          <a:xfrm>
            <a:off x="3036888" y="2283585"/>
            <a:ext cx="1104900" cy="280987"/>
          </a:xfrm>
          <a:prstGeom prst="rect">
            <a:avLst/>
          </a:prstGeom>
          <a:noFill/>
          <a:ln w="19050">
            <a:solidFill>
              <a:srgbClr val="FF0000"/>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16119" name="Rectangle 23"/>
          <p:cNvSpPr>
            <a:spLocks noChangeArrowheads="1"/>
          </p:cNvSpPr>
          <p:nvPr/>
        </p:nvSpPr>
        <p:spPr bwMode="auto">
          <a:xfrm>
            <a:off x="2362202" y="4734757"/>
            <a:ext cx="4264025" cy="561975"/>
          </a:xfrm>
          <a:prstGeom prst="rect">
            <a:avLst/>
          </a:prstGeom>
          <a:noFill/>
          <a:ln w="19050">
            <a:solidFill>
              <a:srgbClr val="FF0000"/>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16120" name="Rectangle 24"/>
          <p:cNvSpPr>
            <a:spLocks noChangeArrowheads="1"/>
          </p:cNvSpPr>
          <p:nvPr/>
        </p:nvSpPr>
        <p:spPr bwMode="auto">
          <a:xfrm>
            <a:off x="2362202" y="3665467"/>
            <a:ext cx="4270375" cy="531813"/>
          </a:xfrm>
          <a:prstGeom prst="rect">
            <a:avLst/>
          </a:prstGeom>
          <a:noFill/>
          <a:ln w="19050">
            <a:solidFill>
              <a:srgbClr val="FF0000"/>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16121" name="Rectangle 25"/>
          <p:cNvSpPr>
            <a:spLocks noChangeArrowheads="1"/>
          </p:cNvSpPr>
          <p:nvPr/>
        </p:nvSpPr>
        <p:spPr bwMode="auto">
          <a:xfrm>
            <a:off x="2362202" y="3943350"/>
            <a:ext cx="923925" cy="254000"/>
          </a:xfrm>
          <a:prstGeom prst="rect">
            <a:avLst/>
          </a:prstGeom>
          <a:noFill/>
          <a:ln w="19050">
            <a:solidFill>
              <a:srgbClr val="FF0000"/>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grpSp>
        <p:nvGrpSpPr>
          <p:cNvPr id="8" name="Group 26"/>
          <p:cNvGrpSpPr>
            <a:grpSpLocks/>
          </p:cNvGrpSpPr>
          <p:nvPr/>
        </p:nvGrpSpPr>
        <p:grpSpPr bwMode="auto">
          <a:xfrm>
            <a:off x="1676400" y="2108200"/>
            <a:ext cx="5791200" cy="3644900"/>
            <a:chOff x="1056" y="1328"/>
            <a:chExt cx="3648" cy="2296"/>
          </a:xfrm>
        </p:grpSpPr>
        <p:sp>
          <p:nvSpPr>
            <p:cNvPr id="47119" name="Rectangle 27"/>
            <p:cNvSpPr>
              <a:spLocks noChangeArrowheads="1"/>
            </p:cNvSpPr>
            <p:nvPr/>
          </p:nvSpPr>
          <p:spPr bwMode="auto">
            <a:xfrm>
              <a:off x="1056" y="1328"/>
              <a:ext cx="3648" cy="2296"/>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7120" name="Text Box 28"/>
            <p:cNvSpPr txBox="1">
              <a:spLocks noChangeArrowheads="1"/>
            </p:cNvSpPr>
            <p:nvPr/>
          </p:nvSpPr>
          <p:spPr bwMode="auto">
            <a:xfrm>
              <a:off x="1120" y="1384"/>
              <a:ext cx="3552" cy="2134"/>
            </a:xfrm>
            <a:prstGeom prst="rect">
              <a:avLst/>
            </a:prstGeom>
            <a:noFill/>
            <a:ln w="9525">
              <a:noFill/>
              <a:miter lim="800000"/>
              <a:headEnd/>
              <a:tailEnd/>
            </a:ln>
          </p:spPr>
          <p:txBody>
            <a:bodyPr>
              <a:prstTxWarp prst="textNoShape">
                <a:avLst/>
              </a:prstTxWarp>
              <a:spAutoFit/>
            </a:bodyPr>
            <a:lstStyle/>
            <a:p>
              <a:r>
                <a:rPr lang="en-US" sz="1800" b="1" dirty="0">
                  <a:solidFill>
                    <a:srgbClr val="000000"/>
                  </a:solidFill>
                  <a:latin typeface="Courier New" pitchFamily="1" charset="0"/>
                </a:rPr>
                <a:t>switch ( </a:t>
              </a:r>
              <a:r>
                <a:rPr lang="en-US" sz="1800" i="1" dirty="0">
                  <a:solidFill>
                    <a:srgbClr val="000000"/>
                  </a:solidFill>
                  <a:latin typeface="Times New Roman" pitchFamily="1" charset="0"/>
                </a:rPr>
                <a:t>expression</a:t>
              </a:r>
              <a:r>
                <a:rPr lang="en-US" sz="1800" b="1" dirty="0">
                  <a:solidFill>
                    <a:srgbClr val="000000"/>
                  </a:solidFill>
                  <a:latin typeface="Courier New" pitchFamily="1" charset="0"/>
                </a:rPr>
                <a:t> ) {</a:t>
              </a:r>
            </a:p>
            <a:p>
              <a:r>
                <a:rPr lang="en-US" sz="1800" b="1" dirty="0">
                  <a:solidFill>
                    <a:srgbClr val="000000"/>
                  </a:solidFill>
                  <a:latin typeface="Courier New" pitchFamily="1" charset="0"/>
                </a:rPr>
                <a:t>  case </a:t>
              </a:r>
              <a:r>
                <a:rPr lang="en-US" sz="1800" i="1" dirty="0">
                  <a:solidFill>
                    <a:srgbClr val="000000"/>
                  </a:solidFill>
                  <a:latin typeface="Times New Roman" pitchFamily="1" charset="0"/>
                </a:rPr>
                <a:t>v</a:t>
              </a:r>
              <a:r>
                <a:rPr lang="en-US" sz="1600" baseline="-25000" dirty="0">
                  <a:solidFill>
                    <a:srgbClr val="000000"/>
                  </a:solidFill>
                  <a:latin typeface="Times New Roman" pitchFamily="1" charset="0"/>
                </a:rPr>
                <a:t>1</a:t>
              </a:r>
              <a:r>
                <a:rPr lang="en-US" sz="1800" b="1" dirty="0">
                  <a:solidFill>
                    <a:srgbClr val="000000"/>
                  </a:solidFill>
                  <a:latin typeface="Courier New" pitchFamily="1" charset="0"/>
                </a:rPr>
                <a:t>:</a:t>
              </a:r>
            </a:p>
            <a:p>
              <a:r>
                <a:rPr lang="en-US" sz="1800" b="1" dirty="0">
                  <a:solidFill>
                    <a:srgbClr val="000000"/>
                  </a:solidFill>
                  <a:latin typeface="Courier New" pitchFamily="1" charset="0"/>
                </a:rPr>
                <a:t>    </a:t>
              </a:r>
              <a:r>
                <a:rPr lang="en-US" sz="1800" i="1" dirty="0">
                  <a:solidFill>
                    <a:srgbClr val="000000"/>
                  </a:solidFill>
                  <a:latin typeface="Times New Roman" pitchFamily="1" charset="0"/>
                </a:rPr>
                <a:t>statements to be executed if expression = v</a:t>
              </a:r>
              <a:r>
                <a:rPr lang="en-US" sz="1600" baseline="-25000" dirty="0">
                  <a:solidFill>
                    <a:srgbClr val="000000"/>
                  </a:solidFill>
                  <a:latin typeface="Times New Roman" pitchFamily="1" charset="0"/>
                </a:rPr>
                <a:t>1</a:t>
              </a:r>
              <a:endParaRPr lang="en-US" sz="1800" b="1" dirty="0">
                <a:solidFill>
                  <a:srgbClr val="000000"/>
                </a:solidFill>
                <a:latin typeface="Courier New" pitchFamily="1" charset="0"/>
              </a:endParaRPr>
            </a:p>
            <a:p>
              <a:r>
                <a:rPr lang="en-US" sz="1800" b="1" dirty="0">
                  <a:solidFill>
                    <a:srgbClr val="000000"/>
                  </a:solidFill>
                  <a:latin typeface="Courier New" pitchFamily="1" charset="0"/>
                </a:rPr>
                <a:t>    break;</a:t>
              </a:r>
            </a:p>
            <a:p>
              <a:r>
                <a:rPr lang="en-US" sz="1800" b="1" dirty="0">
                  <a:solidFill>
                    <a:srgbClr val="000000"/>
                  </a:solidFill>
                  <a:latin typeface="Courier New" pitchFamily="1" charset="0"/>
                </a:rPr>
                <a:t>  case </a:t>
              </a:r>
              <a:r>
                <a:rPr lang="en-US" sz="1800" i="1" dirty="0">
                  <a:solidFill>
                    <a:srgbClr val="000000"/>
                  </a:solidFill>
                  <a:latin typeface="Times New Roman" pitchFamily="1" charset="0"/>
                </a:rPr>
                <a:t>v</a:t>
              </a:r>
              <a:r>
                <a:rPr lang="en-US" sz="1600" baseline="-25000" dirty="0">
                  <a:solidFill>
                    <a:srgbClr val="000000"/>
                  </a:solidFill>
                  <a:latin typeface="Times New Roman" pitchFamily="1" charset="0"/>
                </a:rPr>
                <a:t>2</a:t>
              </a:r>
              <a:r>
                <a:rPr lang="en-US" sz="1800" b="1" dirty="0">
                  <a:solidFill>
                    <a:srgbClr val="000000"/>
                  </a:solidFill>
                  <a:latin typeface="Courier New" pitchFamily="1" charset="0"/>
                </a:rPr>
                <a:t>:</a:t>
              </a:r>
            </a:p>
            <a:p>
              <a:r>
                <a:rPr lang="en-US" sz="1800" b="1" dirty="0">
                  <a:solidFill>
                    <a:srgbClr val="000000"/>
                  </a:solidFill>
                  <a:latin typeface="Courier New" pitchFamily="1" charset="0"/>
                </a:rPr>
                <a:t>    </a:t>
              </a:r>
              <a:r>
                <a:rPr lang="en-US" sz="1800" i="1" dirty="0">
                  <a:solidFill>
                    <a:srgbClr val="000000"/>
                  </a:solidFill>
                  <a:latin typeface="Times New Roman" pitchFamily="1" charset="0"/>
                </a:rPr>
                <a:t>statements to be executed if expression = v</a:t>
              </a:r>
              <a:r>
                <a:rPr lang="en-US" sz="1600" baseline="-25000" dirty="0">
                  <a:solidFill>
                    <a:srgbClr val="000000"/>
                  </a:solidFill>
                  <a:latin typeface="Times New Roman" pitchFamily="1" charset="0"/>
                </a:rPr>
                <a:t>2</a:t>
              </a:r>
              <a:endParaRPr lang="en-US" sz="1800" b="1" dirty="0">
                <a:solidFill>
                  <a:srgbClr val="000000"/>
                </a:solidFill>
                <a:latin typeface="Courier New" pitchFamily="1" charset="0"/>
              </a:endParaRPr>
            </a:p>
            <a:p>
              <a:r>
                <a:rPr lang="en-US" sz="1800" b="1" dirty="0">
                  <a:solidFill>
                    <a:srgbClr val="000000"/>
                  </a:solidFill>
                  <a:latin typeface="Courier New" pitchFamily="1" charset="0"/>
                </a:rPr>
                <a:t>    break;</a:t>
              </a:r>
            </a:p>
            <a:p>
              <a:r>
                <a:rPr lang="en-US" sz="1800" b="1" dirty="0">
                  <a:solidFill>
                    <a:srgbClr val="000000"/>
                  </a:solidFill>
                  <a:latin typeface="Courier New" pitchFamily="1" charset="0"/>
                </a:rPr>
                <a:t>  </a:t>
              </a:r>
              <a:r>
                <a:rPr lang="en-US" sz="1800" i="1" dirty="0">
                  <a:solidFill>
                    <a:srgbClr val="000000"/>
                  </a:solidFill>
                  <a:latin typeface="Times New Roman" pitchFamily="1" charset="0"/>
                </a:rPr>
                <a:t>. . . more case clauses if needed . . . </a:t>
              </a:r>
              <a:endParaRPr lang="en-US" sz="1800" b="1" dirty="0">
                <a:solidFill>
                  <a:srgbClr val="000000"/>
                </a:solidFill>
                <a:latin typeface="Courier New" pitchFamily="1" charset="0"/>
              </a:endParaRPr>
            </a:p>
            <a:p>
              <a:r>
                <a:rPr lang="en-US" sz="1800" b="1" dirty="0">
                  <a:solidFill>
                    <a:srgbClr val="000000"/>
                  </a:solidFill>
                  <a:latin typeface="Courier New" pitchFamily="1" charset="0"/>
                </a:rPr>
                <a:t>  default:</a:t>
              </a:r>
            </a:p>
            <a:p>
              <a:r>
                <a:rPr lang="en-US" sz="1800" b="1" dirty="0">
                  <a:solidFill>
                    <a:srgbClr val="000000"/>
                  </a:solidFill>
                  <a:latin typeface="Courier New" pitchFamily="1" charset="0"/>
                </a:rPr>
                <a:t>    </a:t>
              </a:r>
              <a:r>
                <a:rPr lang="en-US" sz="1800" i="1" dirty="0">
                  <a:solidFill>
                    <a:srgbClr val="000000"/>
                  </a:solidFill>
                  <a:latin typeface="Times New Roman" pitchFamily="1" charset="0"/>
                </a:rPr>
                <a:t>statements to be executed if no values match</a:t>
              </a:r>
              <a:endParaRPr lang="en-US" sz="1800" b="1" dirty="0">
                <a:solidFill>
                  <a:srgbClr val="000000"/>
                </a:solidFill>
                <a:latin typeface="Courier New" pitchFamily="1" charset="0"/>
              </a:endParaRPr>
            </a:p>
            <a:p>
              <a:r>
                <a:rPr lang="en-US" sz="1800" b="1" dirty="0">
                  <a:solidFill>
                    <a:srgbClr val="000000"/>
                  </a:solidFill>
                  <a:latin typeface="Courier New" pitchFamily="1" charset="0"/>
                </a:rPr>
                <a:t>    break;</a:t>
              </a:r>
            </a:p>
            <a:p>
              <a:r>
                <a:rPr lang="en-US" sz="1800" b="1" dirty="0">
                  <a:solidFill>
                    <a:srgbClr val="000000"/>
                  </a:solidFill>
                  <a:latin typeface="Courier New" pitchFamily="1" charset="0"/>
                </a:rPr>
                <a:t>}</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2"/>
                                        </p:tgtEl>
                                        <p:attrNameLst>
                                          <p:attrName>style.visibility</p:attrName>
                                        </p:attrNameLst>
                                      </p:cBhvr>
                                      <p:to>
                                        <p:strVal val="visible"/>
                                      </p:to>
                                    </p:set>
                                  </p:childTnLst>
                                </p:cTn>
                              </p:par>
                              <p:par>
                                <p:cTn id="10" presetID="1" presetClass="entr" presetSubtype="0" fill="hold" grpId="0" nodeType="withEffect">
                                  <p:stCondLst>
                                    <p:cond delay="0"/>
                                  </p:stCondLst>
                                  <p:childTnLst>
                                    <p:set>
                                      <p:cBhvr>
                                        <p:cTn id="11" dur="1" fill="hold">
                                          <p:stCondLst>
                                            <p:cond delay="499"/>
                                          </p:stCondLst>
                                        </p:cTn>
                                        <p:tgtEl>
                                          <p:spTgt spid="516118"/>
                                        </p:tgtEl>
                                        <p:attrNameLst>
                                          <p:attrName>style.visibility</p:attrName>
                                        </p:attrNameLst>
                                      </p:cBhvr>
                                      <p:to>
                                        <p:strVal val="visible"/>
                                      </p:to>
                                    </p:set>
                                  </p:childTnLst>
                                  <p:subTnLst>
                                    <p:set>
                                      <p:cBhvr override="childStyle">
                                        <p:cTn dur="1" fill="hold" display="0" masterRel="nextClick" afterEffect="1"/>
                                        <p:tgtEl>
                                          <p:spTgt spid="516118"/>
                                        </p:tgtEl>
                                        <p:attrNameLst>
                                          <p:attrName>style.visibility</p:attrName>
                                        </p:attrNameLst>
                                      </p:cBhvr>
                                      <p:to>
                                        <p:strVal val="hidden"/>
                                      </p:to>
                                    </p:set>
                                  </p:sub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3"/>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499"/>
                                          </p:stCondLst>
                                        </p:cTn>
                                        <p:tgtEl>
                                          <p:spTgt spid="516120"/>
                                        </p:tgtEl>
                                        <p:attrNameLst>
                                          <p:attrName>style.visibility</p:attrName>
                                        </p:attrNameLst>
                                      </p:cBhvr>
                                      <p:to>
                                        <p:strVal val="visible"/>
                                      </p:to>
                                    </p:set>
                                  </p:childTnLst>
                                  <p:subTnLst>
                                    <p:set>
                                      <p:cBhvr override="childStyle">
                                        <p:cTn dur="1" fill="hold" display="0" masterRel="nextClick" afterEffect="1"/>
                                        <p:tgtEl>
                                          <p:spTgt spid="516120"/>
                                        </p:tgtEl>
                                        <p:attrNameLst>
                                          <p:attrName>style.visibility</p:attrName>
                                        </p:attrNameLst>
                                      </p:cBhvr>
                                      <p:to>
                                        <p:strVal val="hidden"/>
                                      </p:to>
                                    </p:set>
                                  </p:sub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499"/>
                                          </p:stCondLst>
                                        </p:cTn>
                                        <p:tgtEl>
                                          <p:spTgt spid="516121"/>
                                        </p:tgtEl>
                                        <p:attrNameLst>
                                          <p:attrName>style.visibility</p:attrName>
                                        </p:attrNameLst>
                                      </p:cBhvr>
                                      <p:to>
                                        <p:strVal val="visible"/>
                                      </p:to>
                                    </p:set>
                                  </p:childTnLst>
                                  <p:subTnLst>
                                    <p:set>
                                      <p:cBhvr override="childStyle">
                                        <p:cTn dur="1" fill="hold" display="0" masterRel="nextClick" afterEffect="1"/>
                                        <p:tgtEl>
                                          <p:spTgt spid="516121"/>
                                        </p:tgtEl>
                                        <p:attrNameLst>
                                          <p:attrName>style.visibility</p:attrName>
                                        </p:attrNameLst>
                                      </p:cBhvr>
                                      <p:to>
                                        <p:strVal val="hidden"/>
                                      </p:to>
                                    </p:set>
                                  </p:sub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5"/>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499"/>
                                          </p:stCondLst>
                                        </p:cTn>
                                        <p:tgtEl>
                                          <p:spTgt spid="516119"/>
                                        </p:tgtEl>
                                        <p:attrNameLst>
                                          <p:attrName>style.visibility</p:attrName>
                                        </p:attrNameLst>
                                      </p:cBhvr>
                                      <p:to>
                                        <p:strVal val="visible"/>
                                      </p:to>
                                    </p:set>
                                  </p:childTnLst>
                                  <p:subTnLst>
                                    <p:set>
                                      <p:cBhvr override="childStyle">
                                        <p:cTn dur="1" fill="hold" display="0" masterRel="nextClick" afterEffect="1"/>
                                        <p:tgtEl>
                                          <p:spTgt spid="516119"/>
                                        </p:tgtEl>
                                        <p:attrNameLst>
                                          <p:attrName>style.visibility</p:attrName>
                                        </p:attrNameLst>
                                      </p:cBhvr>
                                      <p:to>
                                        <p:strVal val="hidden"/>
                                      </p:to>
                                    </p:set>
                                  </p:sub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499"/>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6118" grpId="0" animBg="1"/>
      <p:bldP spid="516119" grpId="0" animBg="1"/>
      <p:bldP spid="516120" grpId="0" animBg="1"/>
      <p:bldP spid="516121"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Example of the </a:t>
            </a:r>
            <a:r>
              <a:rPr lang="en-US" sz="3600" b="1" dirty="0">
                <a:solidFill>
                  <a:srgbClr val="FF0000"/>
                </a:solidFill>
                <a:latin typeface="Courier New" pitchFamily="1" charset="0"/>
                <a:ea typeface="ＭＳ Ｐゴシック" pitchFamily="1" charset="-128"/>
                <a:cs typeface="ＭＳ Ｐゴシック" pitchFamily="1" charset="-128"/>
              </a:rPr>
              <a:t>switch</a:t>
            </a:r>
            <a:r>
              <a:rPr lang="en-US" sz="4000" dirty="0">
                <a:solidFill>
                  <a:srgbClr val="FF0000"/>
                </a:solidFill>
                <a:ea typeface="ＭＳ Ｐゴシック" pitchFamily="1" charset="-128"/>
                <a:cs typeface="ＭＳ Ｐゴシック" pitchFamily="1" charset="-128"/>
              </a:rPr>
              <a:t> Statement </a:t>
            </a:r>
            <a:r>
              <a:rPr lang="en-US" sz="4000" i="1" dirty="0">
                <a:solidFill>
                  <a:srgbClr val="FF0000"/>
                </a:solidFill>
                <a:ea typeface="ＭＳ Ｐゴシック" pitchFamily="1" charset="-128"/>
                <a:cs typeface="ＭＳ Ｐゴシック" pitchFamily="1" charset="-128"/>
              </a:rPr>
              <a:t> </a:t>
            </a:r>
            <a:endParaRPr lang="en-US" i="1" dirty="0">
              <a:solidFill>
                <a:srgbClr val="FF0000"/>
              </a:solidFill>
              <a:ea typeface="ＭＳ Ｐゴシック" pitchFamily="1" charset="-128"/>
              <a:cs typeface="ＭＳ Ｐゴシック" pitchFamily="1" charset="-128"/>
            </a:endParaRPr>
          </a:p>
        </p:txBody>
      </p:sp>
      <p:grpSp>
        <p:nvGrpSpPr>
          <p:cNvPr id="2" name="Group 3"/>
          <p:cNvGrpSpPr>
            <a:grpSpLocks/>
          </p:cNvGrpSpPr>
          <p:nvPr/>
        </p:nvGrpSpPr>
        <p:grpSpPr bwMode="auto">
          <a:xfrm>
            <a:off x="571500" y="1143000"/>
            <a:ext cx="8039100" cy="5379002"/>
            <a:chOff x="360" y="864"/>
            <a:chExt cx="5064" cy="2928"/>
          </a:xfrm>
        </p:grpSpPr>
        <p:sp>
          <p:nvSpPr>
            <p:cNvPr id="49157" name="Rectangle 4"/>
            <p:cNvSpPr>
              <a:spLocks noChangeArrowheads="1"/>
            </p:cNvSpPr>
            <p:nvPr/>
          </p:nvSpPr>
          <p:spPr bwMode="auto">
            <a:xfrm>
              <a:off x="360" y="864"/>
              <a:ext cx="5064" cy="2928"/>
            </a:xfrm>
            <a:prstGeom prst="rect">
              <a:avLst/>
            </a:prstGeom>
            <a:solidFill>
              <a:schemeClr val="bg1"/>
            </a:solidFill>
            <a:ln w="19050">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49158" name="Text Box 5"/>
            <p:cNvSpPr txBox="1">
              <a:spLocks noChangeArrowheads="1"/>
            </p:cNvSpPr>
            <p:nvPr/>
          </p:nvSpPr>
          <p:spPr bwMode="auto">
            <a:xfrm>
              <a:off x="408" y="912"/>
              <a:ext cx="5016" cy="2731"/>
            </a:xfrm>
            <a:prstGeom prst="rect">
              <a:avLst/>
            </a:prstGeom>
            <a:noFill/>
            <a:ln w="9525">
              <a:noFill/>
              <a:miter lim="800000"/>
              <a:headEnd/>
              <a:tailEnd/>
            </a:ln>
          </p:spPr>
          <p:txBody>
            <a:bodyPr wrap="square">
              <a:prstTxWarp prst="textNoShape">
                <a:avLst/>
              </a:prstTxWarp>
              <a:spAutoFit/>
            </a:bodyPr>
            <a:lstStyle/>
            <a:p>
              <a:r>
                <a:rPr lang="en-US" sz="1600" b="1" noProof="1">
                  <a:solidFill>
                    <a:srgbClr val="000000"/>
                  </a:solidFill>
                  <a:latin typeface="Courier New" pitchFamily="1" charset="0"/>
                </a:rPr>
                <a:t>int main</a:t>
              </a:r>
              <a:r>
                <a:rPr sz="1600" b="1" noProof="1">
                  <a:solidFill>
                    <a:srgbClr val="000000"/>
                  </a:solidFill>
                  <a:latin typeface="Courier New" pitchFamily="1" charset="0"/>
                </a:rPr>
                <a:t>() {</a:t>
              </a:r>
              <a:endParaRPr lang="en-US" sz="1600" b="1" noProof="1">
                <a:solidFill>
                  <a:srgbClr val="000000"/>
                </a:solidFill>
                <a:latin typeface="Courier New" pitchFamily="1" charset="0"/>
              </a:endParaRPr>
            </a:p>
            <a:p>
              <a:r>
                <a:rPr lang="en-US" sz="1600" b="1" noProof="1">
                  <a:solidFill>
                    <a:srgbClr val="000000"/>
                  </a:solidFill>
                  <a:latin typeface="Courier New" pitchFamily="1" charset="0"/>
                </a:rPr>
                <a:t>   int month;</a:t>
              </a:r>
              <a:endParaRPr sz="1600" b="1" noProof="1">
                <a:solidFill>
                  <a:srgbClr val="000000"/>
                </a:solidFill>
                <a:latin typeface="Courier New" pitchFamily="1" charset="0"/>
              </a:endParaRPr>
            </a:p>
            <a:p>
              <a:r>
                <a:rPr sz="1600" b="1" noProof="1">
                  <a:solidFill>
                    <a:srgbClr val="000000"/>
                  </a:solidFill>
                  <a:latin typeface="Courier New" pitchFamily="1" charset="0"/>
                </a:rPr>
                <a:t>   </a:t>
              </a:r>
              <a:r>
                <a:rPr lang="en-US" sz="1600" b="1" noProof="1">
                  <a:solidFill>
                    <a:srgbClr val="000000"/>
                  </a:solidFill>
                  <a:latin typeface="Courier New" pitchFamily="1" charset="0"/>
                </a:rPr>
                <a:t>cout &lt;&lt; "</a:t>
              </a:r>
              <a:r>
                <a:rPr sz="1600" b="1" noProof="1">
                  <a:solidFill>
                    <a:srgbClr val="000000"/>
                  </a:solidFill>
                  <a:latin typeface="Courier New" pitchFamily="1" charset="0"/>
                </a:rPr>
                <a:t>Enter numeric month (Jan=1): ";</a:t>
              </a:r>
              <a:endParaRPr lang="en-US" sz="1600" b="1" noProof="1">
                <a:solidFill>
                  <a:srgbClr val="000000"/>
                </a:solidFill>
                <a:latin typeface="Courier New" pitchFamily="1" charset="0"/>
              </a:endParaRPr>
            </a:p>
            <a:p>
              <a:r>
                <a:rPr lang="en-US" sz="1600" b="1" noProof="1">
                  <a:solidFill>
                    <a:srgbClr val="000000"/>
                  </a:solidFill>
                  <a:latin typeface="Courier New" pitchFamily="1" charset="0"/>
                </a:rPr>
                <a:t>   cin &gt;&gt; month;</a:t>
              </a:r>
              <a:endParaRPr sz="1600" b="1" noProof="1">
                <a:solidFill>
                  <a:srgbClr val="000000"/>
                </a:solidFill>
                <a:latin typeface="Courier New" pitchFamily="1" charset="0"/>
              </a:endParaRPr>
            </a:p>
            <a:p>
              <a:r>
                <a:rPr sz="1600" b="1" noProof="1">
                  <a:solidFill>
                    <a:srgbClr val="000000"/>
                  </a:solidFill>
                  <a:latin typeface="Courier New" pitchFamily="1" charset="0"/>
                </a:rPr>
                <a:t>   switch (month) {</a:t>
              </a:r>
            </a:p>
            <a:p>
              <a:r>
                <a:rPr sz="1600" b="1" noProof="1">
                  <a:solidFill>
                    <a:srgbClr val="000000"/>
                  </a:solidFill>
                  <a:latin typeface="Courier New" pitchFamily="1" charset="0"/>
                </a:rPr>
                <a:t>     case 2:</a:t>
              </a:r>
            </a:p>
            <a:p>
              <a:r>
                <a:rPr sz="1600" b="1" noProof="1">
                  <a:solidFill>
                    <a:srgbClr val="000000"/>
                  </a:solidFill>
                  <a:latin typeface="Courier New" pitchFamily="1" charset="0"/>
                </a:rPr>
                <a:t>       </a:t>
              </a:r>
              <a:r>
                <a:rPr lang="en-US" sz="1600" b="1" noProof="1">
                  <a:solidFill>
                    <a:srgbClr val="000000"/>
                  </a:solidFill>
                  <a:latin typeface="Courier New" pitchFamily="1" charset="0"/>
                </a:rPr>
                <a:t>cout &lt;&lt; </a:t>
              </a:r>
              <a:r>
                <a:rPr sz="1600" b="1" noProof="1">
                  <a:solidFill>
                    <a:srgbClr val="000000"/>
                  </a:solidFill>
                  <a:latin typeface="Courier New" pitchFamily="1" charset="0"/>
                </a:rPr>
                <a:t>"28 days (29 in leap years)"</a:t>
              </a:r>
              <a:r>
                <a:rPr lang="en-US" sz="1600" b="1" noProof="1">
                  <a:solidFill>
                    <a:srgbClr val="000000"/>
                  </a:solidFill>
                  <a:latin typeface="Courier New" pitchFamily="1" charset="0"/>
                </a:rPr>
                <a:t> &lt;&lt; endl;</a:t>
              </a:r>
              <a:endParaRPr sz="1600" b="1" noProof="1">
                <a:solidFill>
                  <a:srgbClr val="000000"/>
                </a:solidFill>
                <a:latin typeface="Courier New" pitchFamily="1" charset="0"/>
              </a:endParaRPr>
            </a:p>
            <a:p>
              <a:r>
                <a:rPr sz="1600" b="1" noProof="1">
                  <a:solidFill>
                    <a:srgbClr val="000000"/>
                  </a:solidFill>
                  <a:latin typeface="Courier New" pitchFamily="1" charset="0"/>
                </a:rPr>
                <a:t>       break;</a:t>
              </a:r>
            </a:p>
            <a:p>
              <a:r>
                <a:rPr sz="1600" b="1" noProof="1">
                  <a:solidFill>
                    <a:srgbClr val="000000"/>
                  </a:solidFill>
                  <a:latin typeface="Courier New" pitchFamily="1" charset="0"/>
                </a:rPr>
                <a:t>     case 4: case 6: case 9: case </a:t>
              </a:r>
              <a:r>
                <a:rPr lang="en-US" sz="1600" b="1" noProof="1">
                  <a:solidFill>
                    <a:srgbClr val="000000"/>
                  </a:solidFill>
                  <a:latin typeface="Courier New" pitchFamily="1" charset="0"/>
                </a:rPr>
                <a:t>11</a:t>
              </a:r>
              <a:r>
                <a:rPr sz="1600" b="1" noProof="1">
                  <a:solidFill>
                    <a:srgbClr val="000000"/>
                  </a:solidFill>
                  <a:latin typeface="Courier New" pitchFamily="1" charset="0"/>
                </a:rPr>
                <a:t>:</a:t>
              </a:r>
            </a:p>
            <a:p>
              <a:r>
                <a:rPr sz="1600" b="1" noProof="1">
                  <a:solidFill>
                    <a:srgbClr val="000000"/>
                  </a:solidFill>
                  <a:latin typeface="Courier New" pitchFamily="1" charset="0"/>
                </a:rPr>
                <a:t>       </a:t>
              </a:r>
              <a:r>
                <a:rPr lang="en-US" sz="1600" b="1" noProof="1">
                  <a:solidFill>
                    <a:srgbClr val="000000"/>
                  </a:solidFill>
                  <a:latin typeface="Courier New" pitchFamily="1" charset="0"/>
                </a:rPr>
                <a:t>cout &lt;&lt; </a:t>
              </a:r>
              <a:r>
                <a:rPr sz="1600" b="1" noProof="1">
                  <a:solidFill>
                    <a:srgbClr val="000000"/>
                  </a:solidFill>
                  <a:latin typeface="Courier New" pitchFamily="1" charset="0"/>
                </a:rPr>
                <a:t>"30 days"</a:t>
              </a:r>
              <a:r>
                <a:rPr lang="en-US" sz="1600" b="1" noProof="1">
                  <a:solidFill>
                    <a:srgbClr val="000000"/>
                  </a:solidFill>
                  <a:latin typeface="Courier New" pitchFamily="1" charset="0"/>
                </a:rPr>
                <a:t> &lt;&lt; endl;</a:t>
              </a:r>
              <a:endParaRPr sz="1600" b="1" noProof="1">
                <a:solidFill>
                  <a:srgbClr val="000000"/>
                </a:solidFill>
                <a:latin typeface="Courier New" pitchFamily="1" charset="0"/>
              </a:endParaRPr>
            </a:p>
            <a:p>
              <a:r>
                <a:rPr sz="1600" b="1" noProof="1">
                  <a:solidFill>
                    <a:srgbClr val="000000"/>
                  </a:solidFill>
                  <a:latin typeface="Courier New" pitchFamily="1" charset="0"/>
                </a:rPr>
                <a:t>       break;</a:t>
              </a:r>
            </a:p>
            <a:p>
              <a:r>
                <a:rPr sz="1600" b="1" noProof="1">
                  <a:solidFill>
                    <a:srgbClr val="000000"/>
                  </a:solidFill>
                  <a:latin typeface="Courier New" pitchFamily="1" charset="0"/>
                </a:rPr>
                <a:t>     case 1: case 3: case 5: case 7: case 8: case </a:t>
              </a:r>
              <a:r>
                <a:rPr lang="en-US" sz="1600" b="1" noProof="1">
                  <a:solidFill>
                    <a:srgbClr val="000000"/>
                  </a:solidFill>
                  <a:latin typeface="Courier New" pitchFamily="1" charset="0"/>
                </a:rPr>
                <a:t>12</a:t>
              </a:r>
              <a:r>
                <a:rPr sz="1600" b="1" noProof="1">
                  <a:solidFill>
                    <a:srgbClr val="000000"/>
                  </a:solidFill>
                  <a:latin typeface="Courier New" pitchFamily="1" charset="0"/>
                </a:rPr>
                <a:t>:</a:t>
              </a:r>
            </a:p>
            <a:p>
              <a:r>
                <a:rPr sz="1600" b="1" noProof="1">
                  <a:solidFill>
                    <a:srgbClr val="000000"/>
                  </a:solidFill>
                  <a:latin typeface="Courier New" pitchFamily="1" charset="0"/>
                </a:rPr>
                <a:t>       </a:t>
              </a:r>
              <a:r>
                <a:rPr lang="en-US" sz="1600" b="1" noProof="1">
                  <a:solidFill>
                    <a:srgbClr val="000000"/>
                  </a:solidFill>
                  <a:latin typeface="Courier New" pitchFamily="1" charset="0"/>
                </a:rPr>
                <a:t>cout &lt;&lt; </a:t>
              </a:r>
              <a:r>
                <a:rPr sz="1600" b="1" noProof="1">
                  <a:solidFill>
                    <a:srgbClr val="000000"/>
                  </a:solidFill>
                  <a:latin typeface="Courier New" pitchFamily="1" charset="0"/>
                </a:rPr>
                <a:t>"31 days"</a:t>
              </a:r>
              <a:r>
                <a:rPr lang="en-US" sz="1600" b="1" noProof="1">
                  <a:solidFill>
                    <a:srgbClr val="000000"/>
                  </a:solidFill>
                  <a:latin typeface="Courier New" pitchFamily="1" charset="0"/>
                </a:rPr>
                <a:t> &lt;&lt; endl;</a:t>
              </a:r>
              <a:endParaRPr sz="1600" b="1" noProof="1">
                <a:solidFill>
                  <a:srgbClr val="000000"/>
                </a:solidFill>
                <a:latin typeface="Courier New" pitchFamily="1" charset="0"/>
              </a:endParaRPr>
            </a:p>
            <a:p>
              <a:r>
                <a:rPr sz="1600" b="1" noProof="1">
                  <a:solidFill>
                    <a:srgbClr val="000000"/>
                  </a:solidFill>
                  <a:latin typeface="Courier New" pitchFamily="1" charset="0"/>
                </a:rPr>
                <a:t>       break;</a:t>
              </a:r>
            </a:p>
            <a:p>
              <a:r>
                <a:rPr sz="1600" b="1" noProof="1">
                  <a:solidFill>
                    <a:srgbClr val="000000"/>
                  </a:solidFill>
                  <a:latin typeface="Courier New" pitchFamily="1" charset="0"/>
                </a:rPr>
                <a:t>     default:</a:t>
              </a:r>
            </a:p>
            <a:p>
              <a:r>
                <a:rPr sz="1600" b="1" noProof="1">
                  <a:solidFill>
                    <a:srgbClr val="000000"/>
                  </a:solidFill>
                  <a:latin typeface="Courier New" pitchFamily="1" charset="0"/>
                </a:rPr>
                <a:t>       </a:t>
              </a:r>
              <a:r>
                <a:rPr lang="en-US" sz="1600" b="1" noProof="1">
                  <a:solidFill>
                    <a:srgbClr val="000000"/>
                  </a:solidFill>
                  <a:latin typeface="Courier New" pitchFamily="1" charset="0"/>
                </a:rPr>
                <a:t>cout &lt;&lt; </a:t>
              </a:r>
              <a:r>
                <a:rPr sz="1600" b="1" noProof="1">
                  <a:solidFill>
                    <a:srgbClr val="000000"/>
                  </a:solidFill>
                  <a:latin typeface="Courier New" pitchFamily="1" charset="0"/>
                </a:rPr>
                <a:t>"Illegal month number"</a:t>
              </a:r>
              <a:r>
                <a:rPr lang="en-US" sz="1600" b="1" noProof="1">
                  <a:solidFill>
                    <a:srgbClr val="000000"/>
                  </a:solidFill>
                  <a:latin typeface="Courier New" pitchFamily="1" charset="0"/>
                </a:rPr>
                <a:t> &lt;&lt; endl;</a:t>
              </a:r>
              <a:endParaRPr sz="1600" b="1" noProof="1">
                <a:solidFill>
                  <a:srgbClr val="000000"/>
                </a:solidFill>
                <a:latin typeface="Courier New" pitchFamily="1" charset="0"/>
              </a:endParaRPr>
            </a:p>
            <a:p>
              <a:r>
                <a:rPr sz="1600" b="1" noProof="1">
                  <a:solidFill>
                    <a:srgbClr val="000000"/>
                  </a:solidFill>
                  <a:latin typeface="Courier New" pitchFamily="1" charset="0"/>
                </a:rPr>
                <a:t>       break;</a:t>
              </a:r>
            </a:p>
            <a:p>
              <a:r>
                <a:rPr sz="1600" b="1" noProof="1">
                  <a:solidFill>
                    <a:srgbClr val="000000"/>
                  </a:solidFill>
                  <a:latin typeface="Courier New" pitchFamily="1" charset="0"/>
                </a:rPr>
                <a:t>   }</a:t>
              </a:r>
              <a:endParaRPr lang="en-US" sz="1600" b="1" noProof="1">
                <a:solidFill>
                  <a:srgbClr val="000000"/>
                </a:solidFill>
                <a:latin typeface="Courier New" pitchFamily="1" charset="0"/>
              </a:endParaRPr>
            </a:p>
            <a:p>
              <a:r>
                <a:rPr lang="en-US" sz="1600" b="1" noProof="1">
                  <a:solidFill>
                    <a:srgbClr val="000000"/>
                  </a:solidFill>
                  <a:latin typeface="Courier New" pitchFamily="1" charset="0"/>
                </a:rPr>
                <a:t>   return 0;</a:t>
              </a:r>
              <a:endParaRPr sz="1600" b="1" noProof="1">
                <a:solidFill>
                  <a:srgbClr val="000000"/>
                </a:solidFill>
                <a:latin typeface="Courier New" pitchFamily="1" charset="0"/>
              </a:endParaRPr>
            </a:p>
            <a:p>
              <a:r>
                <a:rPr sz="1600" b="1" noProof="1">
                  <a:solidFill>
                    <a:srgbClr val="000000"/>
                  </a:solidFill>
                  <a:latin typeface="Courier New" pitchFamily="1" charset="0"/>
                </a:rPr>
                <a:t>}</a:t>
              </a: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The </a:t>
            </a:r>
            <a:r>
              <a:rPr lang="en-US" sz="3600" b="1" dirty="0">
                <a:solidFill>
                  <a:srgbClr val="FF0000"/>
                </a:solidFill>
                <a:latin typeface="Courier New" pitchFamily="1" charset="0"/>
                <a:ea typeface="ＭＳ Ｐゴシック" pitchFamily="1" charset="-128"/>
                <a:cs typeface="ＭＳ Ｐゴシック" pitchFamily="1" charset="-128"/>
              </a:rPr>
              <a:t>while</a:t>
            </a:r>
            <a:r>
              <a:rPr lang="en-US" sz="4000" dirty="0">
                <a:solidFill>
                  <a:srgbClr val="FF0000"/>
                </a:solidFill>
                <a:ea typeface="ＭＳ Ｐゴシック" pitchFamily="1" charset="-128"/>
                <a:cs typeface="ＭＳ Ｐゴシック" pitchFamily="1" charset="-128"/>
              </a:rPr>
              <a:t> Statement</a:t>
            </a:r>
            <a:endParaRPr lang="en-US" i="1" dirty="0">
              <a:solidFill>
                <a:srgbClr val="FF0000"/>
              </a:solidFill>
              <a:ea typeface="ＭＳ Ｐゴシック" pitchFamily="1" charset="-128"/>
              <a:cs typeface="ＭＳ Ｐゴシック" pitchFamily="1" charset="-128"/>
            </a:endParaRPr>
          </a:p>
        </p:txBody>
      </p:sp>
      <p:sp>
        <p:nvSpPr>
          <p:cNvPr id="51203" name="Text Box 3"/>
          <p:cNvSpPr txBox="1">
            <a:spLocks noChangeArrowheads="1"/>
          </p:cNvSpPr>
          <p:nvPr/>
        </p:nvSpPr>
        <p:spPr bwMode="auto">
          <a:xfrm>
            <a:off x="457200" y="1143000"/>
            <a:ext cx="8229600" cy="763286"/>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The </a:t>
            </a:r>
            <a:r>
              <a:rPr lang="en-US" sz="2000" b="1" dirty="0">
                <a:solidFill>
                  <a:srgbClr val="000000"/>
                </a:solidFill>
                <a:latin typeface="Courier New" pitchFamily="1" charset="0"/>
              </a:rPr>
              <a:t>while</a:t>
            </a:r>
            <a:r>
              <a:rPr lang="en-US" dirty="0">
                <a:solidFill>
                  <a:srgbClr val="000000"/>
                </a:solidFill>
                <a:latin typeface="Times New Roman" pitchFamily="1" charset="0"/>
              </a:rPr>
              <a:t> statement is the simplest of C++’s iterative control statements and has the following form:</a:t>
            </a:r>
          </a:p>
        </p:txBody>
      </p:sp>
      <p:grpSp>
        <p:nvGrpSpPr>
          <p:cNvPr id="2" name="Group 4"/>
          <p:cNvGrpSpPr>
            <a:grpSpLocks/>
          </p:cNvGrpSpPr>
          <p:nvPr/>
        </p:nvGrpSpPr>
        <p:grpSpPr bwMode="auto">
          <a:xfrm>
            <a:off x="1676400" y="2082802"/>
            <a:ext cx="5791200" cy="1103313"/>
            <a:chOff x="1056" y="1312"/>
            <a:chExt cx="3648" cy="695"/>
          </a:xfrm>
        </p:grpSpPr>
        <p:sp>
          <p:nvSpPr>
            <p:cNvPr id="51213" name="Rectangle 5"/>
            <p:cNvSpPr>
              <a:spLocks noChangeArrowheads="1"/>
            </p:cNvSpPr>
            <p:nvPr/>
          </p:nvSpPr>
          <p:spPr bwMode="auto">
            <a:xfrm>
              <a:off x="1056" y="1312"/>
              <a:ext cx="3648" cy="69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1214" name="Text Box 6"/>
            <p:cNvSpPr txBox="1">
              <a:spLocks noChangeArrowheads="1"/>
            </p:cNvSpPr>
            <p:nvPr/>
          </p:nvSpPr>
          <p:spPr bwMode="auto">
            <a:xfrm>
              <a:off x="1120" y="1352"/>
              <a:ext cx="3552" cy="577"/>
            </a:xfrm>
            <a:prstGeom prst="rect">
              <a:avLst/>
            </a:prstGeom>
            <a:noFill/>
            <a:ln w="9525">
              <a:noFill/>
              <a:miter lim="800000"/>
              <a:headEnd/>
              <a:tailEnd/>
            </a:ln>
          </p:spPr>
          <p:txBody>
            <a:bodyPr>
              <a:prstTxWarp prst="textNoShape">
                <a:avLst/>
              </a:prstTxWarp>
              <a:spAutoFit/>
            </a:bodyPr>
            <a:lstStyle/>
            <a:p>
              <a:r>
                <a:rPr lang="en-US" sz="1800" b="1">
                  <a:solidFill>
                    <a:srgbClr val="000000"/>
                  </a:solidFill>
                  <a:latin typeface="Courier New" pitchFamily="1" charset="0"/>
                </a:rPr>
                <a:t>while ( </a:t>
              </a:r>
              <a:r>
                <a:rPr lang="en-US" sz="1800" i="1">
                  <a:solidFill>
                    <a:srgbClr val="000000"/>
                  </a:solidFill>
                  <a:latin typeface="Times New Roman" pitchFamily="1" charset="0"/>
                </a:rPr>
                <a:t>condition</a:t>
              </a:r>
              <a:r>
                <a:rPr lang="en-US" sz="1800" b="1">
                  <a:solidFill>
                    <a:srgbClr val="000000"/>
                  </a:solidFill>
                  <a:latin typeface="Courier New" pitchFamily="1" charset="0"/>
                </a:rPr>
                <a:t> ) {</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 to be repeated</a:t>
              </a:r>
              <a:endParaRPr lang="en-US" sz="1800" b="1">
                <a:solidFill>
                  <a:srgbClr val="000000"/>
                </a:solidFill>
                <a:latin typeface="Courier New" pitchFamily="1" charset="0"/>
              </a:endParaRPr>
            </a:p>
            <a:p>
              <a:r>
                <a:rPr lang="en-US" sz="1800" b="1">
                  <a:solidFill>
                    <a:srgbClr val="000000"/>
                  </a:solidFill>
                  <a:latin typeface="Courier New" pitchFamily="1" charset="0"/>
                </a:rPr>
                <a:t>}</a:t>
              </a:r>
            </a:p>
          </p:txBody>
        </p:sp>
      </p:grpSp>
      <p:sp>
        <p:nvSpPr>
          <p:cNvPr id="520199" name="Rectangle 7"/>
          <p:cNvSpPr>
            <a:spLocks noChangeArrowheads="1"/>
          </p:cNvSpPr>
          <p:nvPr/>
        </p:nvSpPr>
        <p:spPr bwMode="auto">
          <a:xfrm>
            <a:off x="2914652" y="2246313"/>
            <a:ext cx="995363" cy="258762"/>
          </a:xfrm>
          <a:prstGeom prst="rect">
            <a:avLst/>
          </a:prstGeom>
          <a:noFill/>
          <a:ln w="19050">
            <a:solidFill>
              <a:srgbClr val="FF0000"/>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20200" name="Rectangle 8"/>
          <p:cNvSpPr>
            <a:spLocks noChangeArrowheads="1"/>
          </p:cNvSpPr>
          <p:nvPr/>
        </p:nvSpPr>
        <p:spPr bwMode="auto">
          <a:xfrm>
            <a:off x="2349502" y="2511796"/>
            <a:ext cx="2474913" cy="279400"/>
          </a:xfrm>
          <a:prstGeom prst="rect">
            <a:avLst/>
          </a:prstGeom>
          <a:noFill/>
          <a:ln w="19050">
            <a:solidFill>
              <a:srgbClr val="FF0000"/>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20201" name="Text Box 9"/>
          <p:cNvSpPr txBox="1">
            <a:spLocks noChangeArrowheads="1"/>
          </p:cNvSpPr>
          <p:nvPr/>
        </p:nvSpPr>
        <p:spPr bwMode="auto">
          <a:xfrm>
            <a:off x="457200" y="3429000"/>
            <a:ext cx="8229600" cy="763286"/>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When C++ encounters a </a:t>
            </a:r>
            <a:r>
              <a:rPr lang="en-US" sz="2000" b="1" dirty="0">
                <a:solidFill>
                  <a:srgbClr val="000000"/>
                </a:solidFill>
                <a:latin typeface="Courier New" pitchFamily="1" charset="0"/>
              </a:rPr>
              <a:t>while</a:t>
            </a:r>
            <a:r>
              <a:rPr lang="en-US" dirty="0">
                <a:solidFill>
                  <a:srgbClr val="000000"/>
                </a:solidFill>
                <a:latin typeface="Times New Roman" pitchFamily="1" charset="0"/>
              </a:rPr>
              <a:t> statement, it begins by evaluating the condition in parentheses.</a:t>
            </a:r>
          </a:p>
        </p:txBody>
      </p:sp>
      <p:sp>
        <p:nvSpPr>
          <p:cNvPr id="520202" name="Text Box 10"/>
          <p:cNvSpPr txBox="1">
            <a:spLocks noChangeArrowheads="1"/>
          </p:cNvSpPr>
          <p:nvPr/>
        </p:nvSpPr>
        <p:spPr bwMode="auto">
          <a:xfrm>
            <a:off x="457200" y="4229100"/>
            <a:ext cx="8229600" cy="763286"/>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If the value of </a:t>
            </a:r>
            <a:r>
              <a:rPr lang="en-US" i="1" dirty="0">
                <a:solidFill>
                  <a:srgbClr val="000000"/>
                </a:solidFill>
                <a:latin typeface="Times New Roman" pitchFamily="1" charset="0"/>
              </a:rPr>
              <a:t>condition</a:t>
            </a:r>
            <a:r>
              <a:rPr lang="en-US" dirty="0">
                <a:solidFill>
                  <a:srgbClr val="000000"/>
                </a:solidFill>
                <a:latin typeface="Times New Roman" pitchFamily="1" charset="0"/>
              </a:rPr>
              <a:t> is </a:t>
            </a:r>
            <a:r>
              <a:rPr lang="en-US" sz="2000" b="1" dirty="0">
                <a:solidFill>
                  <a:srgbClr val="000000"/>
                </a:solidFill>
                <a:latin typeface="Courier New" pitchFamily="1" charset="0"/>
              </a:rPr>
              <a:t>true</a:t>
            </a:r>
            <a:r>
              <a:rPr lang="en-US" dirty="0">
                <a:solidFill>
                  <a:srgbClr val="000000"/>
                </a:solidFill>
                <a:latin typeface="Times New Roman" pitchFamily="1" charset="0"/>
              </a:rPr>
              <a:t>, C++ executes the statements in the body of the loop.</a:t>
            </a:r>
          </a:p>
        </p:txBody>
      </p:sp>
      <p:sp>
        <p:nvSpPr>
          <p:cNvPr id="520203" name="Text Box 11"/>
          <p:cNvSpPr txBox="1">
            <a:spLocks noChangeArrowheads="1"/>
          </p:cNvSpPr>
          <p:nvPr/>
        </p:nvSpPr>
        <p:spPr bwMode="auto">
          <a:xfrm>
            <a:off x="457200" y="5029202"/>
            <a:ext cx="8229600" cy="1428083"/>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At the end of each cycle, C++ reevaluates </a:t>
            </a:r>
            <a:r>
              <a:rPr lang="en-US" i="1" dirty="0">
                <a:solidFill>
                  <a:srgbClr val="000000"/>
                </a:solidFill>
                <a:latin typeface="Times New Roman" pitchFamily="1" charset="0"/>
              </a:rPr>
              <a:t>condition</a:t>
            </a:r>
            <a:r>
              <a:rPr lang="en-US" dirty="0">
                <a:solidFill>
                  <a:srgbClr val="000000"/>
                </a:solidFill>
                <a:latin typeface="Times New Roman" pitchFamily="1" charset="0"/>
              </a:rPr>
              <a:t> to see whether its value has changed.  If </a:t>
            </a:r>
            <a:r>
              <a:rPr lang="en-US" i="1" dirty="0">
                <a:solidFill>
                  <a:srgbClr val="000000"/>
                </a:solidFill>
                <a:latin typeface="Times New Roman" pitchFamily="1" charset="0"/>
              </a:rPr>
              <a:t>condition</a:t>
            </a:r>
            <a:r>
              <a:rPr lang="en-US" dirty="0">
                <a:solidFill>
                  <a:srgbClr val="000000"/>
                </a:solidFill>
                <a:latin typeface="Times New Roman" pitchFamily="1" charset="0"/>
              </a:rPr>
              <a:t> evaluates to </a:t>
            </a:r>
            <a:r>
              <a:rPr lang="en-US" sz="2000" b="1" dirty="0">
                <a:solidFill>
                  <a:srgbClr val="000000"/>
                </a:solidFill>
                <a:latin typeface="Courier New" pitchFamily="1" charset="0"/>
              </a:rPr>
              <a:t>false</a:t>
            </a:r>
            <a:r>
              <a:rPr lang="en-US" dirty="0">
                <a:solidFill>
                  <a:srgbClr val="000000"/>
                </a:solidFill>
                <a:latin typeface="Times New Roman" pitchFamily="1" charset="0"/>
              </a:rPr>
              <a:t>,  C++ exits from the loop and continues with the statement following the closing brace at the end of the </a:t>
            </a:r>
            <a:r>
              <a:rPr lang="en-US" sz="2000" b="1" dirty="0">
                <a:solidFill>
                  <a:srgbClr val="000000"/>
                </a:solidFill>
                <a:latin typeface="Courier New" pitchFamily="1" charset="0"/>
              </a:rPr>
              <a:t>while</a:t>
            </a:r>
            <a:r>
              <a:rPr lang="en-US" dirty="0">
                <a:solidFill>
                  <a:srgbClr val="000000"/>
                </a:solidFill>
                <a:latin typeface="Times New Roman" pitchFamily="1" charset="0"/>
              </a:rPr>
              <a:t> body.</a:t>
            </a:r>
          </a:p>
        </p:txBody>
      </p:sp>
      <p:grpSp>
        <p:nvGrpSpPr>
          <p:cNvPr id="3" name="Group 12"/>
          <p:cNvGrpSpPr>
            <a:grpSpLocks/>
          </p:cNvGrpSpPr>
          <p:nvPr/>
        </p:nvGrpSpPr>
        <p:grpSpPr bwMode="auto">
          <a:xfrm>
            <a:off x="1676400" y="2082802"/>
            <a:ext cx="5791200" cy="1103313"/>
            <a:chOff x="1056" y="1312"/>
            <a:chExt cx="3648" cy="695"/>
          </a:xfrm>
        </p:grpSpPr>
        <p:sp>
          <p:nvSpPr>
            <p:cNvPr id="51211" name="Rectangle 13"/>
            <p:cNvSpPr>
              <a:spLocks noChangeArrowheads="1"/>
            </p:cNvSpPr>
            <p:nvPr/>
          </p:nvSpPr>
          <p:spPr bwMode="auto">
            <a:xfrm>
              <a:off x="1056" y="1312"/>
              <a:ext cx="3648" cy="69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1212" name="Text Box 14"/>
            <p:cNvSpPr txBox="1">
              <a:spLocks noChangeArrowheads="1"/>
            </p:cNvSpPr>
            <p:nvPr/>
          </p:nvSpPr>
          <p:spPr bwMode="auto">
            <a:xfrm>
              <a:off x="1120" y="1354"/>
              <a:ext cx="3552" cy="577"/>
            </a:xfrm>
            <a:prstGeom prst="rect">
              <a:avLst/>
            </a:prstGeom>
            <a:noFill/>
            <a:ln w="9525">
              <a:noFill/>
              <a:miter lim="800000"/>
              <a:headEnd/>
              <a:tailEnd/>
            </a:ln>
          </p:spPr>
          <p:txBody>
            <a:bodyPr>
              <a:prstTxWarp prst="textNoShape">
                <a:avLst/>
              </a:prstTxWarp>
              <a:spAutoFit/>
            </a:bodyPr>
            <a:lstStyle/>
            <a:p>
              <a:r>
                <a:rPr lang="en-US" sz="1800" b="1" dirty="0">
                  <a:solidFill>
                    <a:srgbClr val="000000"/>
                  </a:solidFill>
                  <a:latin typeface="Courier New" pitchFamily="1" charset="0"/>
                </a:rPr>
                <a:t>while ( </a:t>
              </a:r>
              <a:r>
                <a:rPr lang="en-US" sz="1800" i="1" dirty="0">
                  <a:solidFill>
                    <a:srgbClr val="000000"/>
                  </a:solidFill>
                  <a:latin typeface="Times New Roman" pitchFamily="1" charset="0"/>
                </a:rPr>
                <a:t>condition</a:t>
              </a:r>
              <a:r>
                <a:rPr lang="en-US" sz="1800" b="1" dirty="0">
                  <a:solidFill>
                    <a:srgbClr val="000000"/>
                  </a:solidFill>
                  <a:latin typeface="Courier New" pitchFamily="1" charset="0"/>
                </a:rPr>
                <a:t> ) {</a:t>
              </a:r>
            </a:p>
            <a:p>
              <a:r>
                <a:rPr lang="en-US" sz="1800" b="1" dirty="0">
                  <a:solidFill>
                    <a:srgbClr val="000000"/>
                  </a:solidFill>
                  <a:latin typeface="Courier New" pitchFamily="1" charset="0"/>
                </a:rPr>
                <a:t>    </a:t>
              </a:r>
              <a:r>
                <a:rPr lang="en-US" sz="1800" i="1" dirty="0">
                  <a:solidFill>
                    <a:srgbClr val="000000"/>
                  </a:solidFill>
                  <a:latin typeface="Times New Roman" pitchFamily="1" charset="0"/>
                </a:rPr>
                <a:t>statements to be repeated</a:t>
              </a:r>
              <a:endParaRPr lang="en-US" sz="1800" b="1" dirty="0">
                <a:solidFill>
                  <a:srgbClr val="000000"/>
                </a:solidFill>
                <a:latin typeface="Courier New" pitchFamily="1" charset="0"/>
              </a:endParaRPr>
            </a:p>
            <a:p>
              <a:r>
                <a:rPr lang="en-US" sz="1800" b="1" dirty="0">
                  <a:solidFill>
                    <a:srgbClr val="000000"/>
                  </a:solidFill>
                  <a:latin typeface="Courier New" pitchFamily="1" charset="0"/>
                </a:rPr>
                <a:t>}</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520201">
                                            <p:txEl>
                                              <p:pRg st="0" end="0"/>
                                            </p:txEl>
                                          </p:spTgt>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grpId="0" nodeType="afterEffect">
                                  <p:stCondLst>
                                    <p:cond delay="0"/>
                                  </p:stCondLst>
                                  <p:childTnLst>
                                    <p:set>
                                      <p:cBhvr>
                                        <p:cTn id="9" dur="1" fill="hold">
                                          <p:stCondLst>
                                            <p:cond delay="499"/>
                                          </p:stCondLst>
                                        </p:cTn>
                                        <p:tgtEl>
                                          <p:spTgt spid="520199"/>
                                        </p:tgtEl>
                                        <p:attrNameLst>
                                          <p:attrName>style.visibility</p:attrName>
                                        </p:attrNameLst>
                                      </p:cBhvr>
                                      <p:to>
                                        <p:strVal val="visible"/>
                                      </p:to>
                                    </p:set>
                                  </p:childTnLst>
                                  <p:subTnLst>
                                    <p:set>
                                      <p:cBhvr override="childStyle">
                                        <p:cTn dur="1" fill="hold" display="0" masterRel="nextClick" afterEffect="1"/>
                                        <p:tgtEl>
                                          <p:spTgt spid="520199"/>
                                        </p:tgtEl>
                                        <p:attrNameLst>
                                          <p:attrName>style.visibility</p:attrName>
                                        </p:attrNameLst>
                                      </p:cBhvr>
                                      <p:to>
                                        <p:strVal val="hidden"/>
                                      </p:to>
                                    </p:set>
                                  </p:sub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520202"/>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childTnLst>
                                    <p:set>
                                      <p:cBhvr>
                                        <p:cTn id="16" dur="1" fill="hold">
                                          <p:stCondLst>
                                            <p:cond delay="499"/>
                                          </p:stCondLst>
                                        </p:cTn>
                                        <p:tgtEl>
                                          <p:spTgt spid="520200"/>
                                        </p:tgtEl>
                                        <p:attrNameLst>
                                          <p:attrName>style.visibility</p:attrName>
                                        </p:attrNameLst>
                                      </p:cBhvr>
                                      <p:to>
                                        <p:strVal val="visible"/>
                                      </p:to>
                                    </p:set>
                                  </p:childTnLst>
                                  <p:subTnLst>
                                    <p:set>
                                      <p:cBhvr override="childStyle">
                                        <p:cTn dur="1" fill="hold" display="0" masterRel="nextClick" afterEffect="1"/>
                                        <p:tgtEl>
                                          <p:spTgt spid="520200"/>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20203"/>
                                        </p:tgtEl>
                                        <p:attrNameLst>
                                          <p:attrName>style.visibility</p:attrName>
                                        </p:attrNameLst>
                                      </p:cBhvr>
                                      <p:to>
                                        <p:strVal val="visible"/>
                                      </p:to>
                                    </p:set>
                                  </p:childTnLst>
                                </p:cTn>
                              </p:par>
                            </p:childTnLst>
                          </p:cTn>
                        </p:par>
                        <p:par>
                          <p:cTn id="21" fill="hold">
                            <p:stCondLst>
                              <p:cond delay="0"/>
                            </p:stCondLst>
                            <p:childTnLst>
                              <p:par>
                                <p:cTn id="22" presetID="1" presetClass="entr" presetSubtype="0" fill="hold" nodeType="afterEffect">
                                  <p:stCondLst>
                                    <p:cond delay="0"/>
                                  </p:stCondLst>
                                  <p:childTnLst>
                                    <p:set>
                                      <p:cBhvr>
                                        <p:cTn id="23" dur="1" fill="hold">
                                          <p:stCondLst>
                                            <p:cond delay="499"/>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0199" grpId="0" animBg="1"/>
      <p:bldP spid="520200" grpId="0" animBg="1"/>
      <p:bldP spid="520201" grpId="0" build="p" autoUpdateAnimBg="0"/>
      <p:bldP spid="520202" grpId="0"/>
      <p:bldP spid="520203"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The </a:t>
            </a:r>
            <a:r>
              <a:rPr lang="en-US" sz="3600" b="1" dirty="0">
                <a:solidFill>
                  <a:srgbClr val="FF0000"/>
                </a:solidFill>
                <a:latin typeface="Courier New" pitchFamily="1" charset="0"/>
                <a:ea typeface="ＭＳ Ｐゴシック" pitchFamily="1" charset="-128"/>
                <a:cs typeface="ＭＳ Ｐゴシック" pitchFamily="1" charset="-128"/>
              </a:rPr>
              <a:t>for</a:t>
            </a:r>
            <a:r>
              <a:rPr lang="en-US" sz="4000" dirty="0">
                <a:solidFill>
                  <a:srgbClr val="FF0000"/>
                </a:solidFill>
                <a:ea typeface="ＭＳ Ｐゴシック" pitchFamily="1" charset="-128"/>
                <a:cs typeface="ＭＳ Ｐゴシック" pitchFamily="1" charset="-128"/>
              </a:rPr>
              <a:t> Statement</a:t>
            </a:r>
            <a:endParaRPr lang="en-US" i="1" dirty="0">
              <a:solidFill>
                <a:srgbClr val="FF0000"/>
              </a:solidFill>
              <a:ea typeface="ＭＳ Ｐゴシック" pitchFamily="1" charset="-128"/>
              <a:cs typeface="ＭＳ Ｐゴシック" pitchFamily="1" charset="-128"/>
            </a:endParaRPr>
          </a:p>
        </p:txBody>
      </p:sp>
      <p:sp>
        <p:nvSpPr>
          <p:cNvPr id="55299" name="Text Box 3"/>
          <p:cNvSpPr txBox="1">
            <a:spLocks noChangeArrowheads="1"/>
          </p:cNvSpPr>
          <p:nvPr/>
        </p:nvSpPr>
        <p:spPr bwMode="auto">
          <a:xfrm>
            <a:off x="457200" y="1143002"/>
            <a:ext cx="8229600" cy="1095685"/>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The </a:t>
            </a:r>
            <a:r>
              <a:rPr lang="en-US" sz="2000" b="1" dirty="0">
                <a:solidFill>
                  <a:srgbClr val="000000"/>
                </a:solidFill>
                <a:latin typeface="Courier New" pitchFamily="1" charset="0"/>
              </a:rPr>
              <a:t>for</a:t>
            </a:r>
            <a:r>
              <a:rPr lang="en-US" dirty="0">
                <a:solidFill>
                  <a:srgbClr val="000000"/>
                </a:solidFill>
                <a:latin typeface="Times New Roman" pitchFamily="1" charset="0"/>
              </a:rPr>
              <a:t> statement in C++ is a particularly powerful tool for specifying the control structure of a loop independently from the operations the loop body performs.  The syntax looks like this:</a:t>
            </a:r>
          </a:p>
        </p:txBody>
      </p:sp>
      <p:grpSp>
        <p:nvGrpSpPr>
          <p:cNvPr id="2" name="Group 4"/>
          <p:cNvGrpSpPr>
            <a:grpSpLocks/>
          </p:cNvGrpSpPr>
          <p:nvPr/>
        </p:nvGrpSpPr>
        <p:grpSpPr bwMode="auto">
          <a:xfrm>
            <a:off x="1676400" y="2362202"/>
            <a:ext cx="5791200" cy="1139825"/>
            <a:chOff x="1056" y="1488"/>
            <a:chExt cx="3648" cy="718"/>
          </a:xfrm>
        </p:grpSpPr>
        <p:sp>
          <p:nvSpPr>
            <p:cNvPr id="55324" name="Rectangle 5"/>
            <p:cNvSpPr>
              <a:spLocks noChangeArrowheads="1"/>
            </p:cNvSpPr>
            <p:nvPr/>
          </p:nvSpPr>
          <p:spPr bwMode="auto">
            <a:xfrm>
              <a:off x="1056" y="1488"/>
              <a:ext cx="3648" cy="718"/>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5325" name="Text Box 6"/>
            <p:cNvSpPr txBox="1">
              <a:spLocks noChangeArrowheads="1"/>
            </p:cNvSpPr>
            <p:nvPr/>
          </p:nvSpPr>
          <p:spPr bwMode="auto">
            <a:xfrm>
              <a:off x="1120" y="1544"/>
              <a:ext cx="3552" cy="577"/>
            </a:xfrm>
            <a:prstGeom prst="rect">
              <a:avLst/>
            </a:prstGeom>
            <a:noFill/>
            <a:ln w="9525">
              <a:noFill/>
              <a:miter lim="800000"/>
              <a:headEnd/>
              <a:tailEnd/>
            </a:ln>
          </p:spPr>
          <p:txBody>
            <a:bodyPr>
              <a:prstTxWarp prst="textNoShape">
                <a:avLst/>
              </a:prstTxWarp>
              <a:spAutoFit/>
            </a:bodyPr>
            <a:lstStyle/>
            <a:p>
              <a:r>
                <a:rPr lang="en-US" sz="1800" b="1">
                  <a:solidFill>
                    <a:srgbClr val="000000"/>
                  </a:solidFill>
                  <a:latin typeface="Courier New" pitchFamily="1" charset="0"/>
                </a:rPr>
                <a:t>for ( </a:t>
              </a:r>
              <a:r>
                <a:rPr lang="en-US" sz="1800" i="1">
                  <a:solidFill>
                    <a:srgbClr val="000000"/>
                  </a:solidFill>
                  <a:latin typeface="Times New Roman" pitchFamily="1" charset="0"/>
                </a:rPr>
                <a:t>init</a:t>
              </a:r>
              <a:r>
                <a:rPr lang="en-US" sz="1800" b="1">
                  <a:solidFill>
                    <a:srgbClr val="000000"/>
                  </a:solidFill>
                  <a:latin typeface="Courier New" pitchFamily="1" charset="0"/>
                </a:rPr>
                <a:t> ; </a:t>
              </a:r>
              <a:r>
                <a:rPr lang="en-US" sz="1800" i="1">
                  <a:solidFill>
                    <a:srgbClr val="000000"/>
                  </a:solidFill>
                  <a:latin typeface="Times New Roman" pitchFamily="1" charset="0"/>
                </a:rPr>
                <a:t>test</a:t>
              </a:r>
              <a:r>
                <a:rPr lang="en-US" sz="1800" b="1">
                  <a:solidFill>
                    <a:srgbClr val="000000"/>
                  </a:solidFill>
                  <a:latin typeface="Courier New" pitchFamily="1" charset="0"/>
                </a:rPr>
                <a:t> ; </a:t>
              </a:r>
              <a:r>
                <a:rPr lang="en-US" sz="1800" i="1">
                  <a:solidFill>
                    <a:srgbClr val="000000"/>
                  </a:solidFill>
                  <a:latin typeface="Times New Roman" pitchFamily="1" charset="0"/>
                </a:rPr>
                <a:t>step</a:t>
              </a:r>
              <a:r>
                <a:rPr lang="en-US" sz="1800" b="1">
                  <a:solidFill>
                    <a:srgbClr val="000000"/>
                  </a:solidFill>
                  <a:latin typeface="Courier New" pitchFamily="1" charset="0"/>
                </a:rPr>
                <a:t> ) {</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 to be repeated</a:t>
              </a:r>
              <a:endParaRPr lang="en-US" sz="1800" b="1">
                <a:solidFill>
                  <a:srgbClr val="000000"/>
                </a:solidFill>
                <a:latin typeface="Courier New" pitchFamily="1" charset="0"/>
              </a:endParaRPr>
            </a:p>
            <a:p>
              <a:r>
                <a:rPr lang="en-US" sz="1800" b="1">
                  <a:solidFill>
                    <a:srgbClr val="000000"/>
                  </a:solidFill>
                  <a:latin typeface="Courier New" pitchFamily="1" charset="0"/>
                </a:rPr>
                <a:t>}</a:t>
              </a:r>
            </a:p>
          </p:txBody>
        </p:sp>
      </p:grpSp>
      <p:sp>
        <p:nvSpPr>
          <p:cNvPr id="524295" name="Rectangle 7"/>
          <p:cNvSpPr>
            <a:spLocks noChangeArrowheads="1"/>
          </p:cNvSpPr>
          <p:nvPr/>
        </p:nvSpPr>
        <p:spPr bwMode="auto">
          <a:xfrm>
            <a:off x="2628900" y="2522538"/>
            <a:ext cx="450850" cy="271462"/>
          </a:xfrm>
          <a:prstGeom prst="rect">
            <a:avLst/>
          </a:prstGeom>
          <a:noFill/>
          <a:ln w="19050">
            <a:solidFill>
              <a:srgbClr val="FF0000"/>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24296" name="Rectangle 8"/>
          <p:cNvSpPr>
            <a:spLocks noChangeArrowheads="1"/>
          </p:cNvSpPr>
          <p:nvPr/>
        </p:nvSpPr>
        <p:spPr bwMode="auto">
          <a:xfrm>
            <a:off x="2249488" y="2803525"/>
            <a:ext cx="2436812" cy="279400"/>
          </a:xfrm>
          <a:prstGeom prst="rect">
            <a:avLst/>
          </a:prstGeom>
          <a:noFill/>
          <a:ln w="19050">
            <a:solidFill>
              <a:srgbClr val="FF0000"/>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24297" name="Text Box 9"/>
          <p:cNvSpPr txBox="1">
            <a:spLocks noChangeArrowheads="1"/>
          </p:cNvSpPr>
          <p:nvPr/>
        </p:nvSpPr>
        <p:spPr bwMode="auto">
          <a:xfrm>
            <a:off x="457200" y="3733802"/>
            <a:ext cx="8229600" cy="430887"/>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C++ evaluates a </a:t>
            </a:r>
            <a:r>
              <a:rPr lang="en-US" sz="2000" b="1" dirty="0">
                <a:solidFill>
                  <a:srgbClr val="000000"/>
                </a:solidFill>
                <a:latin typeface="Courier New" pitchFamily="1" charset="0"/>
              </a:rPr>
              <a:t>for</a:t>
            </a:r>
            <a:r>
              <a:rPr lang="en-US" dirty="0">
                <a:solidFill>
                  <a:srgbClr val="000000"/>
                </a:solidFill>
                <a:latin typeface="Times New Roman" pitchFamily="1" charset="0"/>
              </a:rPr>
              <a:t> statement by executing the following steps:</a:t>
            </a:r>
          </a:p>
        </p:txBody>
      </p:sp>
      <p:sp>
        <p:nvSpPr>
          <p:cNvPr id="524298" name="Rectangle 10"/>
          <p:cNvSpPr>
            <a:spLocks noChangeArrowheads="1"/>
          </p:cNvSpPr>
          <p:nvPr/>
        </p:nvSpPr>
        <p:spPr bwMode="auto">
          <a:xfrm>
            <a:off x="3352800" y="2522538"/>
            <a:ext cx="452438" cy="271462"/>
          </a:xfrm>
          <a:prstGeom prst="rect">
            <a:avLst/>
          </a:prstGeom>
          <a:noFill/>
          <a:ln w="19050">
            <a:solidFill>
              <a:srgbClr val="FF0000"/>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24299" name="Rectangle 11"/>
          <p:cNvSpPr>
            <a:spLocks noChangeArrowheads="1"/>
          </p:cNvSpPr>
          <p:nvPr/>
        </p:nvSpPr>
        <p:spPr bwMode="auto">
          <a:xfrm>
            <a:off x="4079877" y="2524127"/>
            <a:ext cx="500063" cy="271463"/>
          </a:xfrm>
          <a:prstGeom prst="rect">
            <a:avLst/>
          </a:prstGeom>
          <a:noFill/>
          <a:ln w="19050">
            <a:solidFill>
              <a:srgbClr val="FF0000"/>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grpSp>
        <p:nvGrpSpPr>
          <p:cNvPr id="3" name="Group 12"/>
          <p:cNvGrpSpPr>
            <a:grpSpLocks/>
          </p:cNvGrpSpPr>
          <p:nvPr/>
        </p:nvGrpSpPr>
        <p:grpSpPr bwMode="auto">
          <a:xfrm>
            <a:off x="685800" y="4191000"/>
            <a:ext cx="8001000" cy="420688"/>
            <a:chOff x="432" y="2640"/>
            <a:chExt cx="5040" cy="265"/>
          </a:xfrm>
        </p:grpSpPr>
        <p:sp>
          <p:nvSpPr>
            <p:cNvPr id="55322" name="Text Box 13"/>
            <p:cNvSpPr txBox="1">
              <a:spLocks noChangeArrowheads="1"/>
            </p:cNvSpPr>
            <p:nvPr/>
          </p:nvSpPr>
          <p:spPr bwMode="auto">
            <a:xfrm>
              <a:off x="672" y="2640"/>
              <a:ext cx="4800" cy="265"/>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Evaluate </a:t>
              </a:r>
              <a:r>
                <a:rPr lang="en-US" i="1" dirty="0">
                  <a:solidFill>
                    <a:srgbClr val="000000"/>
                  </a:solidFill>
                  <a:latin typeface="Times New Roman" pitchFamily="1" charset="0"/>
                </a:rPr>
                <a:t>init</a:t>
              </a:r>
              <a:r>
                <a:rPr lang="en-US" dirty="0">
                  <a:solidFill>
                    <a:srgbClr val="000000"/>
                  </a:solidFill>
                  <a:latin typeface="Times New Roman" pitchFamily="1" charset="0"/>
                </a:rPr>
                <a:t>, which typically declares a </a:t>
              </a:r>
              <a:r>
                <a:rPr lang="en-US" b="1" i="1" dirty="0">
                  <a:solidFill>
                    <a:srgbClr val="000000"/>
                  </a:solidFill>
                  <a:latin typeface="Times New Roman" pitchFamily="1" charset="0"/>
                </a:rPr>
                <a:t>control variable</a:t>
              </a:r>
              <a:r>
                <a:rPr lang="en-US" i="1" dirty="0">
                  <a:solidFill>
                    <a:srgbClr val="000000"/>
                  </a:solidFill>
                  <a:latin typeface="Times New Roman" pitchFamily="1" charset="0"/>
                </a:rPr>
                <a:t>.</a:t>
              </a:r>
              <a:endParaRPr lang="en-US" dirty="0">
                <a:solidFill>
                  <a:srgbClr val="000000"/>
                </a:solidFill>
                <a:latin typeface="Times New Roman" pitchFamily="1" charset="0"/>
              </a:endParaRPr>
            </a:p>
          </p:txBody>
        </p:sp>
        <p:sp>
          <p:nvSpPr>
            <p:cNvPr id="55323" name="Text Box 14"/>
            <p:cNvSpPr txBox="1">
              <a:spLocks noChangeArrowheads="1"/>
            </p:cNvSpPr>
            <p:nvPr/>
          </p:nvSpPr>
          <p:spPr bwMode="auto">
            <a:xfrm>
              <a:off x="432" y="2640"/>
              <a:ext cx="288"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1.</a:t>
              </a:r>
            </a:p>
          </p:txBody>
        </p:sp>
      </p:grpSp>
      <p:grpSp>
        <p:nvGrpSpPr>
          <p:cNvPr id="4" name="Group 15"/>
          <p:cNvGrpSpPr>
            <a:grpSpLocks/>
          </p:cNvGrpSpPr>
          <p:nvPr/>
        </p:nvGrpSpPr>
        <p:grpSpPr bwMode="auto">
          <a:xfrm>
            <a:off x="685800" y="4587478"/>
            <a:ext cx="8001000" cy="420688"/>
            <a:chOff x="432" y="2640"/>
            <a:chExt cx="5040" cy="265"/>
          </a:xfrm>
        </p:grpSpPr>
        <p:sp>
          <p:nvSpPr>
            <p:cNvPr id="55320" name="Text Box 16"/>
            <p:cNvSpPr txBox="1">
              <a:spLocks noChangeArrowheads="1"/>
            </p:cNvSpPr>
            <p:nvPr/>
          </p:nvSpPr>
          <p:spPr bwMode="auto">
            <a:xfrm>
              <a:off x="672" y="2640"/>
              <a:ext cx="4800" cy="265"/>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Evaluate </a:t>
              </a:r>
              <a:r>
                <a:rPr lang="en-US" i="1" dirty="0">
                  <a:solidFill>
                    <a:srgbClr val="000000"/>
                  </a:solidFill>
                  <a:latin typeface="Times New Roman" pitchFamily="1" charset="0"/>
                </a:rPr>
                <a:t>test</a:t>
              </a:r>
              <a:r>
                <a:rPr lang="en-US" dirty="0">
                  <a:solidFill>
                    <a:srgbClr val="000000"/>
                  </a:solidFill>
                  <a:latin typeface="Times New Roman" pitchFamily="1" charset="0"/>
                </a:rPr>
                <a:t> and exit from the loop if the value is </a:t>
              </a:r>
              <a:r>
                <a:rPr lang="en-US" sz="2000" b="1" dirty="0">
                  <a:solidFill>
                    <a:srgbClr val="000000"/>
                  </a:solidFill>
                  <a:latin typeface="Courier New" pitchFamily="1" charset="0"/>
                </a:rPr>
                <a:t>false</a:t>
              </a:r>
              <a:r>
                <a:rPr lang="en-US" dirty="0">
                  <a:solidFill>
                    <a:srgbClr val="000000"/>
                  </a:solidFill>
                  <a:latin typeface="Times New Roman" pitchFamily="1" charset="0"/>
                </a:rPr>
                <a:t>.</a:t>
              </a:r>
            </a:p>
          </p:txBody>
        </p:sp>
        <p:sp>
          <p:nvSpPr>
            <p:cNvPr id="55321" name="Text Box 17"/>
            <p:cNvSpPr txBox="1">
              <a:spLocks noChangeArrowheads="1"/>
            </p:cNvSpPr>
            <p:nvPr/>
          </p:nvSpPr>
          <p:spPr bwMode="auto">
            <a:xfrm>
              <a:off x="432" y="2640"/>
              <a:ext cx="288"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2.</a:t>
              </a:r>
            </a:p>
          </p:txBody>
        </p:sp>
      </p:grpSp>
      <p:grpSp>
        <p:nvGrpSpPr>
          <p:cNvPr id="5" name="Group 18"/>
          <p:cNvGrpSpPr>
            <a:grpSpLocks/>
          </p:cNvGrpSpPr>
          <p:nvPr/>
        </p:nvGrpSpPr>
        <p:grpSpPr bwMode="auto">
          <a:xfrm>
            <a:off x="685800" y="4983956"/>
            <a:ext cx="8001000" cy="420688"/>
            <a:chOff x="432" y="2640"/>
            <a:chExt cx="5040" cy="265"/>
          </a:xfrm>
        </p:grpSpPr>
        <p:sp>
          <p:nvSpPr>
            <p:cNvPr id="55318" name="Text Box 19"/>
            <p:cNvSpPr txBox="1">
              <a:spLocks noChangeArrowheads="1"/>
            </p:cNvSpPr>
            <p:nvPr/>
          </p:nvSpPr>
          <p:spPr bwMode="auto">
            <a:xfrm>
              <a:off x="672" y="2640"/>
              <a:ext cx="4800" cy="265"/>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Execute the statements in the body of the loop.</a:t>
              </a:r>
            </a:p>
          </p:txBody>
        </p:sp>
        <p:sp>
          <p:nvSpPr>
            <p:cNvPr id="55319" name="Text Box 20"/>
            <p:cNvSpPr txBox="1">
              <a:spLocks noChangeArrowheads="1"/>
            </p:cNvSpPr>
            <p:nvPr/>
          </p:nvSpPr>
          <p:spPr bwMode="auto">
            <a:xfrm>
              <a:off x="432" y="2640"/>
              <a:ext cx="288"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3.</a:t>
              </a:r>
            </a:p>
          </p:txBody>
        </p:sp>
      </p:grpSp>
      <p:grpSp>
        <p:nvGrpSpPr>
          <p:cNvPr id="6" name="Group 21"/>
          <p:cNvGrpSpPr>
            <a:grpSpLocks/>
          </p:cNvGrpSpPr>
          <p:nvPr/>
        </p:nvGrpSpPr>
        <p:grpSpPr bwMode="auto">
          <a:xfrm>
            <a:off x="685800" y="5380434"/>
            <a:ext cx="8001000" cy="420688"/>
            <a:chOff x="432" y="2640"/>
            <a:chExt cx="5040" cy="265"/>
          </a:xfrm>
        </p:grpSpPr>
        <p:sp>
          <p:nvSpPr>
            <p:cNvPr id="55316" name="Text Box 22"/>
            <p:cNvSpPr txBox="1">
              <a:spLocks noChangeArrowheads="1"/>
            </p:cNvSpPr>
            <p:nvPr/>
          </p:nvSpPr>
          <p:spPr bwMode="auto">
            <a:xfrm>
              <a:off x="672" y="2640"/>
              <a:ext cx="4800" cy="265"/>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Evaluate </a:t>
              </a:r>
              <a:r>
                <a:rPr lang="en-US" i="1" dirty="0">
                  <a:solidFill>
                    <a:srgbClr val="000000"/>
                  </a:solidFill>
                  <a:latin typeface="Times New Roman" pitchFamily="1" charset="0"/>
                </a:rPr>
                <a:t>step,</a:t>
              </a:r>
              <a:r>
                <a:rPr lang="en-US" dirty="0">
                  <a:solidFill>
                    <a:srgbClr val="000000"/>
                  </a:solidFill>
                  <a:latin typeface="Times New Roman" pitchFamily="1" charset="0"/>
                </a:rPr>
                <a:t> which usually updates the control variable.</a:t>
              </a:r>
            </a:p>
          </p:txBody>
        </p:sp>
        <p:sp>
          <p:nvSpPr>
            <p:cNvPr id="55317" name="Text Box 23"/>
            <p:cNvSpPr txBox="1">
              <a:spLocks noChangeArrowheads="1"/>
            </p:cNvSpPr>
            <p:nvPr/>
          </p:nvSpPr>
          <p:spPr bwMode="auto">
            <a:xfrm>
              <a:off x="432" y="2640"/>
              <a:ext cx="288"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4.</a:t>
              </a:r>
            </a:p>
          </p:txBody>
        </p:sp>
      </p:grpSp>
      <p:grpSp>
        <p:nvGrpSpPr>
          <p:cNvPr id="7" name="Group 24"/>
          <p:cNvGrpSpPr>
            <a:grpSpLocks/>
          </p:cNvGrpSpPr>
          <p:nvPr/>
        </p:nvGrpSpPr>
        <p:grpSpPr bwMode="auto">
          <a:xfrm>
            <a:off x="685800" y="5776915"/>
            <a:ext cx="8001000" cy="420687"/>
            <a:chOff x="432" y="2640"/>
            <a:chExt cx="5040" cy="265"/>
          </a:xfrm>
        </p:grpSpPr>
        <p:sp>
          <p:nvSpPr>
            <p:cNvPr id="55314" name="Text Box 25"/>
            <p:cNvSpPr txBox="1">
              <a:spLocks noChangeArrowheads="1"/>
            </p:cNvSpPr>
            <p:nvPr/>
          </p:nvSpPr>
          <p:spPr bwMode="auto">
            <a:xfrm>
              <a:off x="672" y="2640"/>
              <a:ext cx="4800" cy="265"/>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Return to step 2 to begin the next loop cycle.</a:t>
              </a:r>
            </a:p>
          </p:txBody>
        </p:sp>
        <p:sp>
          <p:nvSpPr>
            <p:cNvPr id="55315" name="Text Box 26"/>
            <p:cNvSpPr txBox="1">
              <a:spLocks noChangeArrowheads="1"/>
            </p:cNvSpPr>
            <p:nvPr/>
          </p:nvSpPr>
          <p:spPr bwMode="auto">
            <a:xfrm>
              <a:off x="432" y="2640"/>
              <a:ext cx="288"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5.</a:t>
              </a:r>
            </a:p>
          </p:txBody>
        </p:sp>
      </p:grpSp>
      <p:grpSp>
        <p:nvGrpSpPr>
          <p:cNvPr id="8" name="Group 27"/>
          <p:cNvGrpSpPr>
            <a:grpSpLocks/>
          </p:cNvGrpSpPr>
          <p:nvPr/>
        </p:nvGrpSpPr>
        <p:grpSpPr bwMode="auto">
          <a:xfrm>
            <a:off x="1676400" y="2362202"/>
            <a:ext cx="5791200" cy="1139825"/>
            <a:chOff x="1056" y="1488"/>
            <a:chExt cx="3648" cy="718"/>
          </a:xfrm>
        </p:grpSpPr>
        <p:sp>
          <p:nvSpPr>
            <p:cNvPr id="55312" name="Rectangle 28"/>
            <p:cNvSpPr>
              <a:spLocks noChangeArrowheads="1"/>
            </p:cNvSpPr>
            <p:nvPr/>
          </p:nvSpPr>
          <p:spPr bwMode="auto">
            <a:xfrm>
              <a:off x="1056" y="1488"/>
              <a:ext cx="3648" cy="718"/>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5313" name="Text Box 29"/>
            <p:cNvSpPr txBox="1">
              <a:spLocks noChangeArrowheads="1"/>
            </p:cNvSpPr>
            <p:nvPr/>
          </p:nvSpPr>
          <p:spPr bwMode="auto">
            <a:xfrm>
              <a:off x="1120" y="1544"/>
              <a:ext cx="3552" cy="577"/>
            </a:xfrm>
            <a:prstGeom prst="rect">
              <a:avLst/>
            </a:prstGeom>
            <a:noFill/>
            <a:ln w="9525">
              <a:noFill/>
              <a:miter lim="800000"/>
              <a:headEnd/>
              <a:tailEnd/>
            </a:ln>
          </p:spPr>
          <p:txBody>
            <a:bodyPr>
              <a:prstTxWarp prst="textNoShape">
                <a:avLst/>
              </a:prstTxWarp>
              <a:spAutoFit/>
            </a:bodyPr>
            <a:lstStyle/>
            <a:p>
              <a:r>
                <a:rPr lang="en-US" sz="1800" b="1">
                  <a:solidFill>
                    <a:srgbClr val="000000"/>
                  </a:solidFill>
                  <a:latin typeface="Courier New" pitchFamily="1" charset="0"/>
                </a:rPr>
                <a:t>for ( </a:t>
              </a:r>
              <a:r>
                <a:rPr lang="en-US" sz="1800" i="1">
                  <a:solidFill>
                    <a:srgbClr val="000000"/>
                  </a:solidFill>
                  <a:latin typeface="Times New Roman" pitchFamily="1" charset="0"/>
                </a:rPr>
                <a:t>init</a:t>
              </a:r>
              <a:r>
                <a:rPr lang="en-US" sz="1800" b="1">
                  <a:solidFill>
                    <a:srgbClr val="000000"/>
                  </a:solidFill>
                  <a:latin typeface="Courier New" pitchFamily="1" charset="0"/>
                </a:rPr>
                <a:t> ; </a:t>
              </a:r>
              <a:r>
                <a:rPr lang="en-US" sz="1800" i="1">
                  <a:solidFill>
                    <a:srgbClr val="000000"/>
                  </a:solidFill>
                  <a:latin typeface="Times New Roman" pitchFamily="1" charset="0"/>
                </a:rPr>
                <a:t>test</a:t>
              </a:r>
              <a:r>
                <a:rPr lang="en-US" sz="1800" b="1">
                  <a:solidFill>
                    <a:srgbClr val="000000"/>
                  </a:solidFill>
                  <a:latin typeface="Courier New" pitchFamily="1" charset="0"/>
                </a:rPr>
                <a:t> ; </a:t>
              </a:r>
              <a:r>
                <a:rPr lang="en-US" sz="1800" i="1">
                  <a:solidFill>
                    <a:srgbClr val="000000"/>
                  </a:solidFill>
                  <a:latin typeface="Times New Roman" pitchFamily="1" charset="0"/>
                </a:rPr>
                <a:t>step</a:t>
              </a:r>
              <a:r>
                <a:rPr lang="en-US" sz="1800" b="1">
                  <a:solidFill>
                    <a:srgbClr val="000000"/>
                  </a:solidFill>
                  <a:latin typeface="Courier New" pitchFamily="1" charset="0"/>
                </a:rPr>
                <a:t> ) {</a:t>
              </a:r>
            </a:p>
            <a:p>
              <a:r>
                <a:rPr lang="en-US" sz="1800" b="1">
                  <a:solidFill>
                    <a:srgbClr val="000000"/>
                  </a:solidFill>
                  <a:latin typeface="Courier New" pitchFamily="1" charset="0"/>
                </a:rPr>
                <a:t>   </a:t>
              </a:r>
              <a:r>
                <a:rPr lang="en-US" sz="1800" i="1">
                  <a:solidFill>
                    <a:srgbClr val="000000"/>
                  </a:solidFill>
                  <a:latin typeface="Times New Roman" pitchFamily="1" charset="0"/>
                </a:rPr>
                <a:t>statements to be repeated</a:t>
              </a:r>
              <a:endParaRPr lang="en-US" sz="1800" b="1">
                <a:solidFill>
                  <a:srgbClr val="000000"/>
                </a:solidFill>
                <a:latin typeface="Courier New" pitchFamily="1" charset="0"/>
              </a:endParaRPr>
            </a:p>
            <a:p>
              <a:r>
                <a:rPr lang="en-US" sz="1800" b="1">
                  <a:solidFill>
                    <a:srgbClr val="000000"/>
                  </a:solidFill>
                  <a:latin typeface="Courier New" pitchFamily="1" charset="0"/>
                </a:rPr>
                <a:t>}</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52429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499"/>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524295"/>
                                        </p:tgtEl>
                                        <p:attrNameLst>
                                          <p:attrName>style.visibility</p:attrName>
                                        </p:attrNameLst>
                                      </p:cBhvr>
                                      <p:to>
                                        <p:strVal val="visible"/>
                                      </p:to>
                                    </p:set>
                                  </p:childTnLst>
                                  <p:subTnLst>
                                    <p:set>
                                      <p:cBhvr override="childStyle">
                                        <p:cTn dur="1" fill="hold" display="0" masterRel="nextClick" afterEffect="1"/>
                                        <p:tgtEl>
                                          <p:spTgt spid="524295"/>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524298"/>
                                        </p:tgtEl>
                                        <p:attrNameLst>
                                          <p:attrName>style.visibility</p:attrName>
                                        </p:attrNameLst>
                                      </p:cBhvr>
                                      <p:to>
                                        <p:strVal val="visible"/>
                                      </p:to>
                                    </p:set>
                                  </p:childTnLst>
                                  <p:subTnLst>
                                    <p:set>
                                      <p:cBhvr override="childStyle">
                                        <p:cTn dur="1" fill="hold" display="0" masterRel="nextClick" afterEffect="1"/>
                                        <p:tgtEl>
                                          <p:spTgt spid="524298"/>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499"/>
                                          </p:stCondLst>
                                        </p:cTn>
                                        <p:tgtEl>
                                          <p:spTgt spid="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524296"/>
                                        </p:tgtEl>
                                        <p:attrNameLst>
                                          <p:attrName>style.visibility</p:attrName>
                                        </p:attrNameLst>
                                      </p:cBhvr>
                                      <p:to>
                                        <p:strVal val="visible"/>
                                      </p:to>
                                    </p:set>
                                  </p:childTnLst>
                                  <p:subTnLst>
                                    <p:set>
                                      <p:cBhvr override="childStyle">
                                        <p:cTn dur="1" fill="hold" display="0" masterRel="nextClick" afterEffect="1"/>
                                        <p:tgtEl>
                                          <p:spTgt spid="524296"/>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499"/>
                                          </p:stCondLst>
                                        </p:cTn>
                                        <p:tgtEl>
                                          <p:spTgt spid="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499"/>
                                          </p:stCondLst>
                                        </p:cTn>
                                        <p:tgtEl>
                                          <p:spTgt spid="524299"/>
                                        </p:tgtEl>
                                        <p:attrNameLst>
                                          <p:attrName>style.visibility</p:attrName>
                                        </p:attrNameLst>
                                      </p:cBhvr>
                                      <p:to>
                                        <p:strVal val="visible"/>
                                      </p:to>
                                    </p:set>
                                  </p:childTnLst>
                                  <p:subTnLst>
                                    <p:set>
                                      <p:cBhvr override="childStyle">
                                        <p:cTn dur="1" fill="hold" display="0" masterRel="nextClick" afterEffect="1"/>
                                        <p:tgtEl>
                                          <p:spTgt spid="524299"/>
                                        </p:tgtEl>
                                        <p:attrNameLst>
                                          <p:attrName>style.visibility</p:attrName>
                                        </p:attrNameLst>
                                      </p:cBhvr>
                                      <p:to>
                                        <p:strVal val="hidden"/>
                                      </p:to>
                                    </p:set>
                                  </p:sub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499"/>
                                          </p:stCondLst>
                                        </p:cTn>
                                        <p:tgtEl>
                                          <p:spTgt spid="7"/>
                                        </p:tgtEl>
                                        <p:attrNameLst>
                                          <p:attrName>style.visibility</p:attrName>
                                        </p:attrNameLst>
                                      </p:cBhvr>
                                      <p:to>
                                        <p:strVal val="visible"/>
                                      </p:to>
                                    </p:set>
                                  </p:childTnLst>
                                </p:cTn>
                              </p:par>
                            </p:childTnLst>
                          </p:cTn>
                        </p:par>
                        <p:par>
                          <p:cTn id="33" fill="hold">
                            <p:stCondLst>
                              <p:cond delay="500"/>
                            </p:stCondLst>
                            <p:childTnLst>
                              <p:par>
                                <p:cTn id="34" presetID="1" presetClass="entr" presetSubtype="0" fill="hold" nodeType="afterEffect">
                                  <p:stCondLst>
                                    <p:cond delay="0"/>
                                  </p:stCondLst>
                                  <p:childTnLst>
                                    <p:set>
                                      <p:cBhvr>
                                        <p:cTn id="35" dur="1" fill="hold">
                                          <p:stCondLst>
                                            <p:cond delay="499"/>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4295" grpId="0" animBg="1"/>
      <p:bldP spid="524296" grpId="0" animBg="1"/>
      <p:bldP spid="524297" grpId="0" build="p" autoUpdateAnimBg="0"/>
      <p:bldP spid="524298" grpId="0" animBg="1"/>
      <p:bldP spid="524299"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Comparing </a:t>
            </a:r>
            <a:r>
              <a:rPr lang="en-US" sz="3600" b="1" dirty="0">
                <a:solidFill>
                  <a:srgbClr val="FF0000"/>
                </a:solidFill>
                <a:latin typeface="Courier New" pitchFamily="1" charset="0"/>
                <a:ea typeface="ＭＳ Ｐゴシック" pitchFamily="1" charset="-128"/>
                <a:cs typeface="ＭＳ Ｐゴシック" pitchFamily="1" charset="-128"/>
              </a:rPr>
              <a:t>for</a:t>
            </a:r>
            <a:r>
              <a:rPr lang="en-US" sz="4000" dirty="0">
                <a:solidFill>
                  <a:srgbClr val="FF0000"/>
                </a:solidFill>
                <a:ea typeface="ＭＳ Ｐゴシック" pitchFamily="1" charset="-128"/>
                <a:cs typeface="ＭＳ Ｐゴシック" pitchFamily="1" charset="-128"/>
              </a:rPr>
              <a:t> and </a:t>
            </a:r>
            <a:r>
              <a:rPr lang="en-US" sz="3600" b="1" dirty="0">
                <a:solidFill>
                  <a:srgbClr val="FF0000"/>
                </a:solidFill>
                <a:latin typeface="Courier New" pitchFamily="1" charset="0"/>
                <a:ea typeface="ＭＳ Ｐゴシック" pitchFamily="1" charset="-128"/>
                <a:cs typeface="ＭＳ Ｐゴシック" pitchFamily="1" charset="-128"/>
              </a:rPr>
              <a:t>while</a:t>
            </a:r>
            <a:r>
              <a:rPr lang="en-US" sz="4000" dirty="0">
                <a:solidFill>
                  <a:srgbClr val="FF0000"/>
                </a:solidFill>
                <a:ea typeface="ＭＳ Ｐゴシック" pitchFamily="1" charset="-128"/>
                <a:cs typeface="ＭＳ Ｐゴシック" pitchFamily="1" charset="-128"/>
              </a:rPr>
              <a:t> </a:t>
            </a:r>
            <a:endParaRPr lang="en-US" dirty="0">
              <a:solidFill>
                <a:srgbClr val="FF0000"/>
              </a:solidFill>
              <a:ea typeface="ＭＳ Ｐゴシック" pitchFamily="1" charset="-128"/>
              <a:cs typeface="ＭＳ Ｐゴシック" pitchFamily="1" charset="-128"/>
            </a:endParaRPr>
          </a:p>
        </p:txBody>
      </p:sp>
      <p:sp>
        <p:nvSpPr>
          <p:cNvPr id="57347" name="Text Box 3"/>
          <p:cNvSpPr txBox="1">
            <a:spLocks noChangeArrowheads="1"/>
          </p:cNvSpPr>
          <p:nvPr/>
        </p:nvSpPr>
        <p:spPr bwMode="auto">
          <a:xfrm>
            <a:off x="457200" y="1143000"/>
            <a:ext cx="8229600" cy="420688"/>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The </a:t>
            </a:r>
            <a:r>
              <a:rPr lang="en-US" sz="2000" b="1" dirty="0">
                <a:solidFill>
                  <a:srgbClr val="000000"/>
                </a:solidFill>
                <a:latin typeface="Courier New" pitchFamily="1" charset="0"/>
              </a:rPr>
              <a:t>for</a:t>
            </a:r>
            <a:r>
              <a:rPr lang="en-US" dirty="0">
                <a:solidFill>
                  <a:srgbClr val="000000"/>
                </a:solidFill>
                <a:latin typeface="Times New Roman" pitchFamily="1" charset="0"/>
              </a:rPr>
              <a:t> statement</a:t>
            </a:r>
          </a:p>
        </p:txBody>
      </p:sp>
      <p:sp>
        <p:nvSpPr>
          <p:cNvPr id="57348" name="Text Box 4"/>
          <p:cNvSpPr txBox="1">
            <a:spLocks noChangeArrowheads="1"/>
          </p:cNvSpPr>
          <p:nvPr/>
        </p:nvSpPr>
        <p:spPr bwMode="auto">
          <a:xfrm>
            <a:off x="457200" y="3048000"/>
            <a:ext cx="8229600" cy="420688"/>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is functionally equivalent to the following code using </a:t>
            </a:r>
            <a:r>
              <a:rPr lang="en-US" sz="2000" b="1" dirty="0">
                <a:solidFill>
                  <a:srgbClr val="000000"/>
                </a:solidFill>
                <a:latin typeface="Courier New" pitchFamily="1" charset="0"/>
              </a:rPr>
              <a:t>while</a:t>
            </a:r>
            <a:r>
              <a:rPr lang="en-US" dirty="0">
                <a:solidFill>
                  <a:srgbClr val="000000"/>
                </a:solidFill>
                <a:latin typeface="Times New Roman" pitchFamily="1" charset="0"/>
              </a:rPr>
              <a:t>:</a:t>
            </a:r>
          </a:p>
        </p:txBody>
      </p:sp>
      <p:sp>
        <p:nvSpPr>
          <p:cNvPr id="57354" name="Text Box 7"/>
          <p:cNvSpPr txBox="1">
            <a:spLocks noChangeArrowheads="1"/>
          </p:cNvSpPr>
          <p:nvPr/>
        </p:nvSpPr>
        <p:spPr bwMode="auto">
          <a:xfrm>
            <a:off x="1676400" y="1760541"/>
            <a:ext cx="5791200" cy="1006475"/>
          </a:xfrm>
          <a:prstGeom prst="rect">
            <a:avLst/>
          </a:prstGeom>
          <a:solidFill>
            <a:schemeClr val="bg1"/>
          </a:solidFill>
          <a:ln w="9525">
            <a:solidFill>
              <a:schemeClr val="tx1"/>
            </a:solidFill>
            <a:miter lim="800000"/>
            <a:headEnd/>
            <a:tailEnd/>
          </a:ln>
        </p:spPr>
        <p:txBody>
          <a:bodyPr wrap="square">
            <a:prstTxWarp prst="textNoShape">
              <a:avLst/>
            </a:prstTxWarp>
            <a:spAutoFit/>
          </a:bodyPr>
          <a:lstStyle/>
          <a:p>
            <a:r>
              <a:rPr lang="en-US" sz="2000" b="1" dirty="0">
                <a:solidFill>
                  <a:srgbClr val="000000"/>
                </a:solidFill>
                <a:latin typeface="Courier New" pitchFamily="1" charset="0"/>
              </a:rPr>
              <a:t>for ( </a:t>
            </a:r>
            <a:r>
              <a:rPr lang="en-US" sz="2000" i="1" dirty="0" err="1">
                <a:solidFill>
                  <a:srgbClr val="000000"/>
                </a:solidFill>
                <a:latin typeface="Times New Roman" pitchFamily="1" charset="0"/>
              </a:rPr>
              <a:t>init</a:t>
            </a:r>
            <a:r>
              <a:rPr lang="en-US" sz="2000" b="1" dirty="0">
                <a:solidFill>
                  <a:srgbClr val="000000"/>
                </a:solidFill>
                <a:latin typeface="Courier New" pitchFamily="1" charset="0"/>
              </a:rPr>
              <a:t> ; </a:t>
            </a:r>
            <a:r>
              <a:rPr lang="en-US" sz="2000" i="1" dirty="0">
                <a:solidFill>
                  <a:srgbClr val="000000"/>
                </a:solidFill>
                <a:latin typeface="Times New Roman" pitchFamily="1" charset="0"/>
              </a:rPr>
              <a:t>test</a:t>
            </a:r>
            <a:r>
              <a:rPr lang="en-US" sz="2000" b="1" dirty="0">
                <a:solidFill>
                  <a:srgbClr val="000000"/>
                </a:solidFill>
                <a:latin typeface="Courier New" pitchFamily="1" charset="0"/>
              </a:rPr>
              <a:t> ; </a:t>
            </a:r>
            <a:r>
              <a:rPr lang="en-US" sz="2000" i="1" dirty="0">
                <a:solidFill>
                  <a:srgbClr val="000000"/>
                </a:solidFill>
                <a:latin typeface="Times New Roman" pitchFamily="1" charset="0"/>
              </a:rPr>
              <a:t>step</a:t>
            </a:r>
            <a:r>
              <a:rPr lang="en-US" sz="2000" b="1" dirty="0">
                <a:solidFill>
                  <a:srgbClr val="000000"/>
                </a:solidFill>
                <a:latin typeface="Courier New" pitchFamily="1" charset="0"/>
              </a:rPr>
              <a:t> ) {</a:t>
            </a:r>
          </a:p>
          <a:p>
            <a:r>
              <a:rPr lang="en-US" sz="2000" b="1" dirty="0">
                <a:solidFill>
                  <a:srgbClr val="000000"/>
                </a:solidFill>
                <a:latin typeface="Courier New" pitchFamily="1" charset="0"/>
              </a:rPr>
              <a:t>   </a:t>
            </a:r>
            <a:r>
              <a:rPr lang="en-US" sz="2000" i="1" dirty="0">
                <a:solidFill>
                  <a:srgbClr val="000000"/>
                </a:solidFill>
                <a:latin typeface="Times New Roman" pitchFamily="1" charset="0"/>
              </a:rPr>
              <a:t>statements to be repeated</a:t>
            </a:r>
            <a:endParaRPr lang="en-US" sz="2000" b="1" dirty="0">
              <a:solidFill>
                <a:srgbClr val="000000"/>
              </a:solidFill>
              <a:latin typeface="Courier New" pitchFamily="1" charset="0"/>
            </a:endParaRPr>
          </a:p>
          <a:p>
            <a:r>
              <a:rPr lang="en-US" sz="2000" b="1" dirty="0">
                <a:solidFill>
                  <a:srgbClr val="000000"/>
                </a:solidFill>
                <a:latin typeface="Courier New" pitchFamily="1" charset="0"/>
              </a:rPr>
              <a:t>}</a:t>
            </a:r>
          </a:p>
        </p:txBody>
      </p:sp>
      <p:sp>
        <p:nvSpPr>
          <p:cNvPr id="57351" name="Text Box 9"/>
          <p:cNvSpPr txBox="1">
            <a:spLocks noChangeArrowheads="1"/>
          </p:cNvSpPr>
          <p:nvPr/>
        </p:nvSpPr>
        <p:spPr bwMode="auto">
          <a:xfrm>
            <a:off x="1676400" y="3741740"/>
            <a:ext cx="5791200" cy="1616075"/>
          </a:xfrm>
          <a:prstGeom prst="rect">
            <a:avLst/>
          </a:prstGeom>
          <a:solidFill>
            <a:schemeClr val="bg1"/>
          </a:solidFill>
          <a:ln w="9525">
            <a:solidFill>
              <a:schemeClr val="tx1"/>
            </a:solidFill>
            <a:miter lim="800000"/>
            <a:headEnd/>
            <a:tailEnd/>
          </a:ln>
        </p:spPr>
        <p:txBody>
          <a:bodyPr wrap="square">
            <a:prstTxWarp prst="textNoShape">
              <a:avLst/>
            </a:prstTxWarp>
            <a:spAutoFit/>
          </a:bodyPr>
          <a:lstStyle/>
          <a:p>
            <a:r>
              <a:rPr lang="en-US" sz="2000" i="1" dirty="0" err="1">
                <a:solidFill>
                  <a:srgbClr val="000000"/>
                </a:solidFill>
                <a:latin typeface="Times New Roman" pitchFamily="1" charset="0"/>
              </a:rPr>
              <a:t>init</a:t>
            </a:r>
            <a:r>
              <a:rPr lang="en-US" sz="2000" b="1" dirty="0">
                <a:solidFill>
                  <a:srgbClr val="000000"/>
                </a:solidFill>
                <a:latin typeface="Courier New" pitchFamily="1" charset="0"/>
              </a:rPr>
              <a:t>;</a:t>
            </a:r>
          </a:p>
          <a:p>
            <a:r>
              <a:rPr lang="en-US" sz="2000" b="1" dirty="0">
                <a:solidFill>
                  <a:srgbClr val="000000"/>
                </a:solidFill>
                <a:latin typeface="Courier New" pitchFamily="1" charset="0"/>
              </a:rPr>
              <a:t>while (</a:t>
            </a:r>
            <a:r>
              <a:rPr lang="en-US" sz="800" b="1" dirty="0">
                <a:solidFill>
                  <a:srgbClr val="000000"/>
                </a:solidFill>
                <a:latin typeface="Courier New" pitchFamily="1" charset="0"/>
              </a:rPr>
              <a:t> </a:t>
            </a:r>
            <a:r>
              <a:rPr lang="en-US" sz="2000" i="1" dirty="0">
                <a:solidFill>
                  <a:srgbClr val="000000"/>
                </a:solidFill>
                <a:latin typeface="Times New Roman" pitchFamily="1" charset="0"/>
              </a:rPr>
              <a:t>test</a:t>
            </a:r>
            <a:r>
              <a:rPr lang="en-US" sz="800" b="1" dirty="0">
                <a:solidFill>
                  <a:srgbClr val="000000"/>
                </a:solidFill>
                <a:latin typeface="Courier New" pitchFamily="1" charset="0"/>
              </a:rPr>
              <a:t> </a:t>
            </a:r>
            <a:r>
              <a:rPr lang="en-US" sz="2000" b="1" dirty="0">
                <a:solidFill>
                  <a:srgbClr val="000000"/>
                </a:solidFill>
                <a:latin typeface="Courier New" pitchFamily="1" charset="0"/>
              </a:rPr>
              <a:t>) {</a:t>
            </a:r>
          </a:p>
          <a:p>
            <a:r>
              <a:rPr lang="en-US" sz="2000" b="1" dirty="0">
                <a:solidFill>
                  <a:srgbClr val="000000"/>
                </a:solidFill>
                <a:latin typeface="Courier New" pitchFamily="1" charset="0"/>
              </a:rPr>
              <a:t>   </a:t>
            </a:r>
            <a:r>
              <a:rPr lang="en-US" sz="2000" i="1" dirty="0">
                <a:solidFill>
                  <a:srgbClr val="000000"/>
                </a:solidFill>
                <a:latin typeface="Times New Roman" pitchFamily="1" charset="0"/>
              </a:rPr>
              <a:t>statements to be repeated</a:t>
            </a:r>
          </a:p>
          <a:p>
            <a:r>
              <a:rPr lang="en-US" sz="2000" b="1" dirty="0">
                <a:solidFill>
                  <a:srgbClr val="000000"/>
                </a:solidFill>
                <a:latin typeface="Courier New" pitchFamily="1" charset="0"/>
              </a:rPr>
              <a:t>   </a:t>
            </a:r>
            <a:r>
              <a:rPr lang="en-US" sz="2000" i="1" dirty="0">
                <a:solidFill>
                  <a:srgbClr val="000000"/>
                </a:solidFill>
                <a:latin typeface="Times New Roman" pitchFamily="1" charset="0"/>
              </a:rPr>
              <a:t>step</a:t>
            </a:r>
            <a:r>
              <a:rPr lang="en-US" sz="2000" b="1" dirty="0">
                <a:solidFill>
                  <a:srgbClr val="000000"/>
                </a:solidFill>
                <a:latin typeface="Courier New" pitchFamily="1" charset="0"/>
              </a:rPr>
              <a:t>;</a:t>
            </a:r>
          </a:p>
          <a:p>
            <a:r>
              <a:rPr lang="en-US" sz="2000" b="1" dirty="0">
                <a:solidFill>
                  <a:srgbClr val="000000"/>
                </a:solidFill>
                <a:latin typeface="Courier New" pitchFamily="1" charset="0"/>
              </a:rPr>
              <a:t>}</a:t>
            </a:r>
          </a:p>
        </p:txBody>
      </p:sp>
      <p:sp>
        <p:nvSpPr>
          <p:cNvPr id="526346" name="Text Box 10"/>
          <p:cNvSpPr txBox="1">
            <a:spLocks noChangeArrowheads="1"/>
          </p:cNvSpPr>
          <p:nvPr/>
        </p:nvSpPr>
        <p:spPr bwMode="auto">
          <a:xfrm>
            <a:off x="457200" y="5599115"/>
            <a:ext cx="8229600" cy="1089529"/>
          </a:xfrm>
          <a:prstGeom prst="rect">
            <a:avLst/>
          </a:prstGeom>
          <a:noFill/>
          <a:ln w="9525">
            <a:noFill/>
            <a:miter lim="800000"/>
            <a:headEnd/>
            <a:tailEnd/>
          </a:ln>
        </p:spPr>
        <p:txBody>
          <a:bodyPr>
            <a:prstTxWarp prst="textNoShape">
              <a:avLst/>
            </a:prstTxWarp>
            <a:spAutoFit/>
          </a:bodyPr>
          <a:lstStyle/>
          <a:p>
            <a:pPr>
              <a:lnSpc>
                <a:spcPct val="90000"/>
              </a:lnSpc>
            </a:pPr>
            <a:r>
              <a:rPr lang="en-US" dirty="0">
                <a:solidFill>
                  <a:srgbClr val="000000"/>
                </a:solidFill>
                <a:latin typeface="Times New Roman" pitchFamily="1" charset="0"/>
              </a:rPr>
              <a:t>The advantage of the </a:t>
            </a:r>
            <a:r>
              <a:rPr lang="en-US" sz="2000" b="1" dirty="0">
                <a:solidFill>
                  <a:srgbClr val="000000"/>
                </a:solidFill>
                <a:latin typeface="Courier New" pitchFamily="1" charset="0"/>
              </a:rPr>
              <a:t>for</a:t>
            </a:r>
            <a:r>
              <a:rPr lang="en-US" dirty="0">
                <a:solidFill>
                  <a:srgbClr val="000000"/>
                </a:solidFill>
                <a:latin typeface="Times New Roman" pitchFamily="1" charset="0"/>
              </a:rPr>
              <a:t> statement is that everything you need to know to understand how many times the loop will run is explicitly included in the header line.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735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52634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351" grpId="0" animBg="1"/>
      <p:bldP spid="526346" grpId="0" build="p" autoUpdateAnimBg="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5800" y="1295400"/>
            <a:ext cx="7772400" cy="5029200"/>
          </a:xfrm>
        </p:spPr>
        <p:txBody>
          <a:bodyPr/>
          <a:lstStyle/>
          <a:p>
            <a:pPr>
              <a:lnSpc>
                <a:spcPct val="90000"/>
              </a:lnSpc>
              <a:spcBef>
                <a:spcPts val="0"/>
              </a:spcBef>
              <a:spcAft>
                <a:spcPts val="1200"/>
              </a:spcAft>
            </a:pPr>
            <a:r>
              <a:rPr lang="en-US" altLang="zh-CN" sz="2400" dirty="0"/>
              <a:t>Both compilers and interpreters covert source code (text files) into tokens. The basic difference is that a compiler system, including a (built in or separate) linker, generates a stand alone machine code program, while an interpreter system instead performs the actions described by the high level program.</a:t>
            </a:r>
          </a:p>
          <a:p>
            <a:pPr>
              <a:lnSpc>
                <a:spcPct val="90000"/>
              </a:lnSpc>
              <a:spcBef>
                <a:spcPts val="0"/>
              </a:spcBef>
              <a:spcAft>
                <a:spcPts val="1200"/>
              </a:spcAft>
            </a:pPr>
            <a:r>
              <a:rPr lang="en-US" altLang="zh-CN" sz="2400" dirty="0"/>
              <a:t>Once a program is compiled, its source code is not useful for running the code. For interpreted programs, the source code is needed to run the program every time.</a:t>
            </a:r>
          </a:p>
          <a:p>
            <a:pPr>
              <a:lnSpc>
                <a:spcPct val="90000"/>
              </a:lnSpc>
              <a:spcBef>
                <a:spcPts val="0"/>
              </a:spcBef>
              <a:spcAft>
                <a:spcPts val="1200"/>
              </a:spcAft>
            </a:pPr>
            <a:r>
              <a:rPr lang="en-US" altLang="zh-CN" sz="2400" dirty="0"/>
              <a:t>In general, interpreted programs run slower than the compiled programs.</a:t>
            </a:r>
          </a:p>
          <a:p>
            <a:pPr>
              <a:lnSpc>
                <a:spcPct val="90000"/>
              </a:lnSpc>
              <a:spcBef>
                <a:spcPts val="0"/>
              </a:spcBef>
              <a:spcAft>
                <a:spcPts val="1200"/>
              </a:spcAft>
            </a:pPr>
            <a:r>
              <a:rPr lang="en-US" altLang="zh-CN" sz="2400" dirty="0"/>
              <a:t>Java programs are first compiled to an intermediate form, then interpreted by the interpreter.</a:t>
            </a:r>
          </a:p>
        </p:txBody>
      </p:sp>
      <p:sp>
        <p:nvSpPr>
          <p:cNvPr id="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Compiler vs. Interpreter</a:t>
            </a:r>
            <a:endParaRPr lang="en-US" sz="4000" dirty="0">
              <a:solidFill>
                <a:schemeClr val="tx1"/>
              </a:solidFill>
            </a:endParaRPr>
          </a:p>
        </p:txBody>
      </p:sp>
    </p:spTree>
    <p:extLst>
      <p:ext uri="{BB962C8B-B14F-4D97-AF65-F5344CB8AC3E}">
        <p14:creationId xmlns:p14="http://schemas.microsoft.com/office/powerpoint/2010/main" val="1339467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a:xfrm>
            <a:off x="0" y="76200"/>
            <a:ext cx="9144000" cy="1143000"/>
          </a:xfrm>
          <a:noFill/>
        </p:spPr>
        <p:txBody>
          <a:bodyPr/>
          <a:lstStyle/>
          <a:p>
            <a:r>
              <a:rPr lang="en-US" sz="4000" dirty="0">
                <a:solidFill>
                  <a:srgbClr val="FF0000"/>
                </a:solidFill>
                <a:ea typeface="ＭＳ Ｐゴシック" pitchFamily="1" charset="-128"/>
                <a:cs typeface="ＭＳ Ｐゴシック" pitchFamily="1" charset="-128"/>
              </a:rPr>
              <a:t>Exercise: Reading </a:t>
            </a:r>
            <a:r>
              <a:rPr lang="en-US" sz="3600" b="1" dirty="0">
                <a:solidFill>
                  <a:srgbClr val="FF0000"/>
                </a:solidFill>
                <a:latin typeface="Courier New" pitchFamily="1" charset="0"/>
                <a:ea typeface="ＭＳ Ｐゴシック" pitchFamily="1" charset="-128"/>
                <a:cs typeface="ＭＳ Ｐゴシック" pitchFamily="1" charset="-128"/>
              </a:rPr>
              <a:t>for</a:t>
            </a:r>
            <a:r>
              <a:rPr lang="en-US" sz="4000" dirty="0">
                <a:solidFill>
                  <a:srgbClr val="FF0000"/>
                </a:solidFill>
                <a:ea typeface="ＭＳ Ｐゴシック" pitchFamily="1" charset="-128"/>
                <a:cs typeface="ＭＳ Ｐゴシック" pitchFamily="1" charset="-128"/>
              </a:rPr>
              <a:t> Statements </a:t>
            </a:r>
            <a:endParaRPr lang="en-US" dirty="0">
              <a:solidFill>
                <a:srgbClr val="FF0000"/>
              </a:solidFill>
              <a:ea typeface="ＭＳ Ｐゴシック" pitchFamily="1" charset="-128"/>
              <a:cs typeface="ＭＳ Ｐゴシック" pitchFamily="1" charset="-128"/>
            </a:endParaRPr>
          </a:p>
        </p:txBody>
      </p:sp>
      <p:sp>
        <p:nvSpPr>
          <p:cNvPr id="59395" name="Text Box 3"/>
          <p:cNvSpPr txBox="1">
            <a:spLocks noChangeArrowheads="1"/>
          </p:cNvSpPr>
          <p:nvPr/>
        </p:nvSpPr>
        <p:spPr bwMode="auto">
          <a:xfrm>
            <a:off x="457200" y="1143000"/>
            <a:ext cx="8229600" cy="420688"/>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Describe the effect of each of the following </a:t>
            </a:r>
            <a:r>
              <a:rPr lang="en-US" sz="2000" b="1">
                <a:solidFill>
                  <a:srgbClr val="000000"/>
                </a:solidFill>
                <a:latin typeface="Courier New" pitchFamily="1" charset="0"/>
              </a:rPr>
              <a:t>for</a:t>
            </a:r>
            <a:r>
              <a:rPr lang="en-US">
                <a:solidFill>
                  <a:srgbClr val="000000"/>
                </a:solidFill>
                <a:latin typeface="Times New Roman" pitchFamily="1" charset="0"/>
              </a:rPr>
              <a:t> statements: </a:t>
            </a:r>
          </a:p>
        </p:txBody>
      </p:sp>
      <p:sp>
        <p:nvSpPr>
          <p:cNvPr id="528388" name="Text Box 4"/>
          <p:cNvSpPr txBox="1">
            <a:spLocks noChangeArrowheads="1"/>
          </p:cNvSpPr>
          <p:nvPr/>
        </p:nvSpPr>
        <p:spPr bwMode="auto">
          <a:xfrm>
            <a:off x="990600" y="2209800"/>
            <a:ext cx="7145338" cy="641350"/>
          </a:xfrm>
          <a:prstGeom prst="rect">
            <a:avLst/>
          </a:prstGeom>
          <a:noFill/>
          <a:ln w="9525">
            <a:noFill/>
            <a:miter lim="800000"/>
            <a:headEnd/>
            <a:tailEnd/>
          </a:ln>
        </p:spPr>
        <p:txBody>
          <a:bodyPr>
            <a:prstTxWarp prst="textNoShape">
              <a:avLst/>
            </a:prstTxWarp>
            <a:spAutoFit/>
          </a:bodyPr>
          <a:lstStyle/>
          <a:p>
            <a:pPr algn="just">
              <a:lnSpc>
                <a:spcPct val="90000"/>
              </a:lnSpc>
            </a:pPr>
            <a:r>
              <a:rPr lang="en-US" sz="2000" i="1" dirty="0">
                <a:solidFill>
                  <a:srgbClr val="000000"/>
                </a:solidFill>
                <a:latin typeface="Times New Roman" pitchFamily="1" charset="0"/>
              </a:rPr>
              <a:t>This statement executes the loop body </a:t>
            </a:r>
            <a:r>
              <a:rPr lang="en-US" sz="2000" i="1" dirty="0">
                <a:solidFill>
                  <a:srgbClr val="FF0000"/>
                </a:solidFill>
                <a:latin typeface="Times New Roman" pitchFamily="1" charset="0"/>
              </a:rPr>
              <a:t>10</a:t>
            </a:r>
            <a:r>
              <a:rPr lang="en-US" sz="2000" i="1" dirty="0">
                <a:solidFill>
                  <a:srgbClr val="000000"/>
                </a:solidFill>
                <a:latin typeface="Times New Roman" pitchFamily="1" charset="0"/>
              </a:rPr>
              <a:t> times, with the control variable </a:t>
            </a:r>
            <a:r>
              <a:rPr lang="en-US" sz="1800" b="1" dirty="0" err="1">
                <a:solidFill>
                  <a:srgbClr val="000000"/>
                </a:solidFill>
                <a:latin typeface="Courier New" pitchFamily="1" charset="0"/>
              </a:rPr>
              <a:t>i</a:t>
            </a:r>
            <a:r>
              <a:rPr lang="en-US" sz="2000" i="1" dirty="0">
                <a:solidFill>
                  <a:srgbClr val="000000"/>
                </a:solidFill>
                <a:latin typeface="Times New Roman" pitchFamily="1" charset="0"/>
              </a:rPr>
              <a:t> taking on each successive value between 1 and 10.</a:t>
            </a:r>
          </a:p>
        </p:txBody>
      </p:sp>
      <p:grpSp>
        <p:nvGrpSpPr>
          <p:cNvPr id="2" name="Group 5"/>
          <p:cNvGrpSpPr>
            <a:grpSpLocks/>
          </p:cNvGrpSpPr>
          <p:nvPr/>
        </p:nvGrpSpPr>
        <p:grpSpPr bwMode="auto">
          <a:xfrm>
            <a:off x="457200" y="1638300"/>
            <a:ext cx="7696200" cy="533400"/>
            <a:chOff x="288" y="1032"/>
            <a:chExt cx="4848" cy="336"/>
          </a:xfrm>
        </p:grpSpPr>
        <p:sp>
          <p:nvSpPr>
            <p:cNvPr id="59413" name="Rectangle 6"/>
            <p:cNvSpPr>
              <a:spLocks noChangeArrowheads="1"/>
            </p:cNvSpPr>
            <p:nvPr/>
          </p:nvSpPr>
          <p:spPr bwMode="auto">
            <a:xfrm>
              <a:off x="624" y="1032"/>
              <a:ext cx="4512" cy="336"/>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9414" name="Text Box 7"/>
            <p:cNvSpPr txBox="1">
              <a:spLocks noChangeArrowheads="1"/>
            </p:cNvSpPr>
            <p:nvPr/>
          </p:nvSpPr>
          <p:spPr bwMode="auto">
            <a:xfrm>
              <a:off x="640" y="1066"/>
              <a:ext cx="3552" cy="250"/>
            </a:xfrm>
            <a:prstGeom prst="rect">
              <a:avLst/>
            </a:prstGeom>
            <a:noFill/>
            <a:ln w="9525">
              <a:noFill/>
              <a:miter lim="800000"/>
              <a:headEnd/>
              <a:tailEnd/>
            </a:ln>
          </p:spPr>
          <p:txBody>
            <a:bodyPr>
              <a:prstTxWarp prst="textNoShape">
                <a:avLst/>
              </a:prstTxWarp>
              <a:spAutoFit/>
            </a:bodyPr>
            <a:lstStyle/>
            <a:p>
              <a:r>
                <a:rPr lang="en-US" sz="2000" b="1">
                  <a:solidFill>
                    <a:srgbClr val="000000"/>
                  </a:solidFill>
                  <a:latin typeface="Courier New" pitchFamily="1" charset="0"/>
                </a:rPr>
                <a:t>for (int i = 1; i &lt;= 10; i++)</a:t>
              </a:r>
            </a:p>
          </p:txBody>
        </p:sp>
        <p:sp>
          <p:nvSpPr>
            <p:cNvPr id="59415" name="Text Box 8"/>
            <p:cNvSpPr txBox="1">
              <a:spLocks noChangeArrowheads="1"/>
            </p:cNvSpPr>
            <p:nvPr/>
          </p:nvSpPr>
          <p:spPr bwMode="auto">
            <a:xfrm>
              <a:off x="288" y="1071"/>
              <a:ext cx="288"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1.</a:t>
              </a:r>
            </a:p>
          </p:txBody>
        </p:sp>
      </p:grpSp>
      <p:sp>
        <p:nvSpPr>
          <p:cNvPr id="528393" name="Text Box 9"/>
          <p:cNvSpPr txBox="1">
            <a:spLocks noChangeArrowheads="1"/>
          </p:cNvSpPr>
          <p:nvPr/>
        </p:nvSpPr>
        <p:spPr bwMode="auto">
          <a:xfrm>
            <a:off x="990600" y="3549650"/>
            <a:ext cx="7150100" cy="641350"/>
          </a:xfrm>
          <a:prstGeom prst="rect">
            <a:avLst/>
          </a:prstGeom>
          <a:noFill/>
          <a:ln w="9525">
            <a:noFill/>
            <a:miter lim="800000"/>
            <a:headEnd/>
            <a:tailEnd/>
          </a:ln>
        </p:spPr>
        <p:txBody>
          <a:bodyPr>
            <a:prstTxWarp prst="textNoShape">
              <a:avLst/>
            </a:prstTxWarp>
            <a:spAutoFit/>
          </a:bodyPr>
          <a:lstStyle/>
          <a:p>
            <a:pPr algn="just">
              <a:lnSpc>
                <a:spcPct val="90000"/>
              </a:lnSpc>
            </a:pPr>
            <a:r>
              <a:rPr lang="en-US" sz="2000" i="1" dirty="0">
                <a:solidFill>
                  <a:srgbClr val="000000"/>
                </a:solidFill>
                <a:latin typeface="Times New Roman" pitchFamily="1" charset="0"/>
              </a:rPr>
              <a:t>This statement executes the loop body </a:t>
            </a:r>
            <a:r>
              <a:rPr lang="en-US" sz="2000" i="1" dirty="0">
                <a:solidFill>
                  <a:srgbClr val="FF0000"/>
                </a:solidFill>
                <a:latin typeface="Times New Roman" pitchFamily="1" charset="0"/>
              </a:rPr>
              <a:t>N</a:t>
            </a:r>
            <a:r>
              <a:rPr lang="en-US" sz="2000" i="1" dirty="0">
                <a:solidFill>
                  <a:srgbClr val="000000"/>
                </a:solidFill>
                <a:latin typeface="Times New Roman" pitchFamily="1" charset="0"/>
              </a:rPr>
              <a:t> times, with </a:t>
            </a:r>
            <a:r>
              <a:rPr lang="en-US" sz="1800" b="1" dirty="0" err="1">
                <a:solidFill>
                  <a:srgbClr val="000000"/>
                </a:solidFill>
                <a:latin typeface="Courier New" pitchFamily="1" charset="0"/>
              </a:rPr>
              <a:t>i</a:t>
            </a:r>
            <a:r>
              <a:rPr lang="en-US" sz="2000" i="1" dirty="0">
                <a:solidFill>
                  <a:srgbClr val="000000"/>
                </a:solidFill>
                <a:latin typeface="Times New Roman" pitchFamily="1" charset="0"/>
              </a:rPr>
              <a:t> counting from 0 to N - 1.  This version is </a:t>
            </a:r>
            <a:r>
              <a:rPr lang="en-US" sz="2000" i="1" dirty="0">
                <a:solidFill>
                  <a:srgbClr val="FF0000"/>
                </a:solidFill>
                <a:latin typeface="Times New Roman" pitchFamily="1" charset="0"/>
              </a:rPr>
              <a:t>the standard Repeat-N-Times idiom</a:t>
            </a:r>
            <a:r>
              <a:rPr lang="en-US" sz="2000" i="1" dirty="0">
                <a:solidFill>
                  <a:srgbClr val="000000"/>
                </a:solidFill>
                <a:latin typeface="Times New Roman" pitchFamily="1" charset="0"/>
              </a:rPr>
              <a:t>.</a:t>
            </a:r>
          </a:p>
        </p:txBody>
      </p:sp>
      <p:grpSp>
        <p:nvGrpSpPr>
          <p:cNvPr id="3" name="Group 10"/>
          <p:cNvGrpSpPr>
            <a:grpSpLocks/>
          </p:cNvGrpSpPr>
          <p:nvPr/>
        </p:nvGrpSpPr>
        <p:grpSpPr bwMode="auto">
          <a:xfrm>
            <a:off x="457200" y="2978150"/>
            <a:ext cx="7696200" cy="533400"/>
            <a:chOff x="288" y="1860"/>
            <a:chExt cx="4848" cy="336"/>
          </a:xfrm>
        </p:grpSpPr>
        <p:sp>
          <p:nvSpPr>
            <p:cNvPr id="59410" name="Rectangle 11"/>
            <p:cNvSpPr>
              <a:spLocks noChangeArrowheads="1"/>
            </p:cNvSpPr>
            <p:nvPr/>
          </p:nvSpPr>
          <p:spPr bwMode="auto">
            <a:xfrm>
              <a:off x="624" y="1860"/>
              <a:ext cx="4512" cy="336"/>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9411" name="Text Box 12"/>
            <p:cNvSpPr txBox="1">
              <a:spLocks noChangeArrowheads="1"/>
            </p:cNvSpPr>
            <p:nvPr/>
          </p:nvSpPr>
          <p:spPr bwMode="auto">
            <a:xfrm>
              <a:off x="640" y="1894"/>
              <a:ext cx="3552" cy="250"/>
            </a:xfrm>
            <a:prstGeom prst="rect">
              <a:avLst/>
            </a:prstGeom>
            <a:noFill/>
            <a:ln w="9525">
              <a:noFill/>
              <a:miter lim="800000"/>
              <a:headEnd/>
              <a:tailEnd/>
            </a:ln>
          </p:spPr>
          <p:txBody>
            <a:bodyPr>
              <a:prstTxWarp prst="textNoShape">
                <a:avLst/>
              </a:prstTxWarp>
              <a:spAutoFit/>
            </a:bodyPr>
            <a:lstStyle/>
            <a:p>
              <a:r>
                <a:rPr lang="en-US" sz="2000" b="1">
                  <a:solidFill>
                    <a:srgbClr val="000000"/>
                  </a:solidFill>
                  <a:latin typeface="Courier New" pitchFamily="1" charset="0"/>
                </a:rPr>
                <a:t>for (int i = 0; i &lt; N; i++)</a:t>
              </a:r>
            </a:p>
          </p:txBody>
        </p:sp>
        <p:sp>
          <p:nvSpPr>
            <p:cNvPr id="59412" name="Text Box 13"/>
            <p:cNvSpPr txBox="1">
              <a:spLocks noChangeArrowheads="1"/>
            </p:cNvSpPr>
            <p:nvPr/>
          </p:nvSpPr>
          <p:spPr bwMode="auto">
            <a:xfrm>
              <a:off x="288" y="1899"/>
              <a:ext cx="288"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2.</a:t>
              </a:r>
            </a:p>
          </p:txBody>
        </p:sp>
      </p:grpSp>
      <p:sp>
        <p:nvSpPr>
          <p:cNvPr id="528398" name="Text Box 14"/>
          <p:cNvSpPr txBox="1">
            <a:spLocks noChangeArrowheads="1"/>
          </p:cNvSpPr>
          <p:nvPr/>
        </p:nvSpPr>
        <p:spPr bwMode="auto">
          <a:xfrm>
            <a:off x="990600" y="4889502"/>
            <a:ext cx="7086600" cy="366713"/>
          </a:xfrm>
          <a:prstGeom prst="rect">
            <a:avLst/>
          </a:prstGeom>
          <a:noFill/>
          <a:ln w="9525">
            <a:noFill/>
            <a:miter lim="800000"/>
            <a:headEnd/>
            <a:tailEnd/>
          </a:ln>
        </p:spPr>
        <p:txBody>
          <a:bodyPr>
            <a:prstTxWarp prst="textNoShape">
              <a:avLst/>
            </a:prstTxWarp>
            <a:spAutoFit/>
          </a:bodyPr>
          <a:lstStyle/>
          <a:p>
            <a:pPr algn="just">
              <a:lnSpc>
                <a:spcPct val="90000"/>
              </a:lnSpc>
            </a:pPr>
            <a:r>
              <a:rPr lang="en-US" sz="2000" i="1" dirty="0">
                <a:solidFill>
                  <a:srgbClr val="000000"/>
                </a:solidFill>
                <a:latin typeface="Times New Roman" pitchFamily="1" charset="0"/>
              </a:rPr>
              <a:t>This statement counts backward from 99 to 1 by 2’s, for </a:t>
            </a:r>
            <a:r>
              <a:rPr lang="en-US" sz="2000" i="1" dirty="0">
                <a:solidFill>
                  <a:srgbClr val="FF0000"/>
                </a:solidFill>
                <a:latin typeface="Times New Roman" pitchFamily="1" charset="0"/>
              </a:rPr>
              <a:t>50</a:t>
            </a:r>
            <a:r>
              <a:rPr lang="en-US" sz="2000" i="1" dirty="0">
                <a:solidFill>
                  <a:srgbClr val="000000"/>
                </a:solidFill>
                <a:latin typeface="Times New Roman" pitchFamily="1" charset="0"/>
              </a:rPr>
              <a:t> times.</a:t>
            </a:r>
          </a:p>
        </p:txBody>
      </p:sp>
      <p:grpSp>
        <p:nvGrpSpPr>
          <p:cNvPr id="4" name="Group 15"/>
          <p:cNvGrpSpPr>
            <a:grpSpLocks/>
          </p:cNvGrpSpPr>
          <p:nvPr/>
        </p:nvGrpSpPr>
        <p:grpSpPr bwMode="auto">
          <a:xfrm>
            <a:off x="457200" y="4318000"/>
            <a:ext cx="7696200" cy="533400"/>
            <a:chOff x="288" y="2688"/>
            <a:chExt cx="4848" cy="336"/>
          </a:xfrm>
        </p:grpSpPr>
        <p:sp>
          <p:nvSpPr>
            <p:cNvPr id="59407" name="Rectangle 16"/>
            <p:cNvSpPr>
              <a:spLocks noChangeArrowheads="1"/>
            </p:cNvSpPr>
            <p:nvPr/>
          </p:nvSpPr>
          <p:spPr bwMode="auto">
            <a:xfrm>
              <a:off x="624" y="2688"/>
              <a:ext cx="4512" cy="336"/>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9408" name="Text Box 17"/>
            <p:cNvSpPr txBox="1">
              <a:spLocks noChangeArrowheads="1"/>
            </p:cNvSpPr>
            <p:nvPr/>
          </p:nvSpPr>
          <p:spPr bwMode="auto">
            <a:xfrm>
              <a:off x="640" y="2722"/>
              <a:ext cx="3552" cy="250"/>
            </a:xfrm>
            <a:prstGeom prst="rect">
              <a:avLst/>
            </a:prstGeom>
            <a:noFill/>
            <a:ln w="9525">
              <a:noFill/>
              <a:miter lim="800000"/>
              <a:headEnd/>
              <a:tailEnd/>
            </a:ln>
          </p:spPr>
          <p:txBody>
            <a:bodyPr>
              <a:prstTxWarp prst="textNoShape">
                <a:avLst/>
              </a:prstTxWarp>
              <a:spAutoFit/>
            </a:bodyPr>
            <a:lstStyle/>
            <a:p>
              <a:r>
                <a:rPr lang="en-US" sz="2000" b="1">
                  <a:solidFill>
                    <a:srgbClr val="000000"/>
                  </a:solidFill>
                  <a:latin typeface="Courier New" pitchFamily="1" charset="0"/>
                </a:rPr>
                <a:t>for (int n = 99; n &gt;= 1; n -= 2)</a:t>
              </a:r>
            </a:p>
          </p:txBody>
        </p:sp>
        <p:sp>
          <p:nvSpPr>
            <p:cNvPr id="59409" name="Text Box 18"/>
            <p:cNvSpPr txBox="1">
              <a:spLocks noChangeArrowheads="1"/>
            </p:cNvSpPr>
            <p:nvPr/>
          </p:nvSpPr>
          <p:spPr bwMode="auto">
            <a:xfrm>
              <a:off x="288" y="2727"/>
              <a:ext cx="288"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3.</a:t>
              </a:r>
            </a:p>
          </p:txBody>
        </p:sp>
      </p:grpSp>
      <p:sp>
        <p:nvSpPr>
          <p:cNvPr id="528403" name="Text Box 19"/>
          <p:cNvSpPr txBox="1">
            <a:spLocks noChangeArrowheads="1"/>
          </p:cNvSpPr>
          <p:nvPr/>
        </p:nvSpPr>
        <p:spPr bwMode="auto">
          <a:xfrm>
            <a:off x="990602" y="6000750"/>
            <a:ext cx="7159625" cy="641350"/>
          </a:xfrm>
          <a:prstGeom prst="rect">
            <a:avLst/>
          </a:prstGeom>
          <a:noFill/>
          <a:ln w="9525">
            <a:noFill/>
            <a:miter lim="800000"/>
            <a:headEnd/>
            <a:tailEnd/>
          </a:ln>
        </p:spPr>
        <p:txBody>
          <a:bodyPr>
            <a:prstTxWarp prst="textNoShape">
              <a:avLst/>
            </a:prstTxWarp>
            <a:spAutoFit/>
          </a:bodyPr>
          <a:lstStyle/>
          <a:p>
            <a:pPr algn="just">
              <a:lnSpc>
                <a:spcPct val="90000"/>
              </a:lnSpc>
            </a:pPr>
            <a:r>
              <a:rPr lang="en-US" sz="2000" i="1" dirty="0">
                <a:solidFill>
                  <a:srgbClr val="000000"/>
                </a:solidFill>
                <a:latin typeface="Times New Roman" pitchFamily="1" charset="0"/>
              </a:rPr>
              <a:t>This statement executes the loop body with the variable </a:t>
            </a:r>
            <a:r>
              <a:rPr lang="en-US" sz="1800" b="1" dirty="0">
                <a:solidFill>
                  <a:srgbClr val="000000"/>
                </a:solidFill>
                <a:latin typeface="Courier New" pitchFamily="1" charset="0"/>
              </a:rPr>
              <a:t>x</a:t>
            </a:r>
            <a:r>
              <a:rPr lang="en-US" sz="2000" i="1" dirty="0">
                <a:solidFill>
                  <a:srgbClr val="000000"/>
                </a:solidFill>
                <a:latin typeface="Times New Roman" pitchFamily="1" charset="0"/>
              </a:rPr>
              <a:t> taking on successive powers of 2 from 1 up to 1024, for </a:t>
            </a:r>
            <a:r>
              <a:rPr lang="en-US" sz="2000" i="1" dirty="0">
                <a:solidFill>
                  <a:srgbClr val="FF0000"/>
                </a:solidFill>
                <a:latin typeface="Times New Roman" pitchFamily="1" charset="0"/>
              </a:rPr>
              <a:t>11</a:t>
            </a:r>
            <a:r>
              <a:rPr lang="en-US" sz="2000" i="1" dirty="0">
                <a:solidFill>
                  <a:srgbClr val="000000"/>
                </a:solidFill>
                <a:latin typeface="Times New Roman" pitchFamily="1" charset="0"/>
              </a:rPr>
              <a:t> times.</a:t>
            </a:r>
          </a:p>
        </p:txBody>
      </p:sp>
      <p:grpSp>
        <p:nvGrpSpPr>
          <p:cNvPr id="5" name="Group 20"/>
          <p:cNvGrpSpPr>
            <a:grpSpLocks/>
          </p:cNvGrpSpPr>
          <p:nvPr/>
        </p:nvGrpSpPr>
        <p:grpSpPr bwMode="auto">
          <a:xfrm>
            <a:off x="457200" y="5429250"/>
            <a:ext cx="7696200" cy="533400"/>
            <a:chOff x="288" y="3420"/>
            <a:chExt cx="4848" cy="336"/>
          </a:xfrm>
        </p:grpSpPr>
        <p:sp>
          <p:nvSpPr>
            <p:cNvPr id="59404" name="Rectangle 21"/>
            <p:cNvSpPr>
              <a:spLocks noChangeArrowheads="1"/>
            </p:cNvSpPr>
            <p:nvPr/>
          </p:nvSpPr>
          <p:spPr bwMode="auto">
            <a:xfrm>
              <a:off x="624" y="3420"/>
              <a:ext cx="4512" cy="336"/>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sz="1400" b="1">
                <a:solidFill>
                  <a:srgbClr val="000000"/>
                </a:solidFill>
                <a:latin typeface="Times New Roman" pitchFamily="1" charset="0"/>
              </a:endParaRPr>
            </a:p>
          </p:txBody>
        </p:sp>
        <p:sp>
          <p:nvSpPr>
            <p:cNvPr id="59405" name="Text Box 22"/>
            <p:cNvSpPr txBox="1">
              <a:spLocks noChangeArrowheads="1"/>
            </p:cNvSpPr>
            <p:nvPr/>
          </p:nvSpPr>
          <p:spPr bwMode="auto">
            <a:xfrm>
              <a:off x="640" y="3454"/>
              <a:ext cx="4448" cy="250"/>
            </a:xfrm>
            <a:prstGeom prst="rect">
              <a:avLst/>
            </a:prstGeom>
            <a:noFill/>
            <a:ln w="9525">
              <a:noFill/>
              <a:miter lim="800000"/>
              <a:headEnd/>
              <a:tailEnd/>
            </a:ln>
          </p:spPr>
          <p:txBody>
            <a:bodyPr>
              <a:prstTxWarp prst="textNoShape">
                <a:avLst/>
              </a:prstTxWarp>
              <a:spAutoFit/>
            </a:bodyPr>
            <a:lstStyle/>
            <a:p>
              <a:r>
                <a:rPr lang="en-US" sz="2000" b="1">
                  <a:solidFill>
                    <a:srgbClr val="000000"/>
                  </a:solidFill>
                  <a:latin typeface="Courier New" pitchFamily="1" charset="0"/>
                </a:rPr>
                <a:t>for (int x = 1; x &lt;= 1024; x *= 2)</a:t>
              </a:r>
            </a:p>
          </p:txBody>
        </p:sp>
        <p:sp>
          <p:nvSpPr>
            <p:cNvPr id="59406" name="Text Box 23"/>
            <p:cNvSpPr txBox="1">
              <a:spLocks noChangeArrowheads="1"/>
            </p:cNvSpPr>
            <p:nvPr/>
          </p:nvSpPr>
          <p:spPr bwMode="auto">
            <a:xfrm>
              <a:off x="288" y="3459"/>
              <a:ext cx="288" cy="265"/>
            </a:xfrm>
            <a:prstGeom prst="rect">
              <a:avLst/>
            </a:prstGeom>
            <a:noFill/>
            <a:ln w="9525">
              <a:noFill/>
              <a:miter lim="800000"/>
              <a:headEnd/>
              <a:tailEnd/>
            </a:ln>
          </p:spPr>
          <p:txBody>
            <a:bodyPr>
              <a:prstTxWarp prst="textNoShape">
                <a:avLst/>
              </a:prstTxWarp>
              <a:spAutoFit/>
            </a:bodyPr>
            <a:lstStyle/>
            <a:p>
              <a:pPr algn="just">
                <a:lnSpc>
                  <a:spcPct val="90000"/>
                </a:lnSpc>
              </a:pPr>
              <a:r>
                <a:rPr lang="en-US">
                  <a:solidFill>
                    <a:srgbClr val="000000"/>
                  </a:solidFill>
                  <a:latin typeface="Times New Roman" pitchFamily="1" charset="0"/>
                </a:rPr>
                <a:t>4.</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528388">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528393">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499"/>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528398">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499"/>
                                          </p:stCondLst>
                                        </p:cTn>
                                        <p:tgtEl>
                                          <p:spTgt spid="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499"/>
                                          </p:stCondLst>
                                        </p:cTn>
                                        <p:tgtEl>
                                          <p:spTgt spid="52840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8388" grpId="0" build="p" autoUpdateAnimBg="0"/>
      <p:bldP spid="528393" grpId="0" build="p" autoUpdateAnimBg="0"/>
      <p:bldP spid="528398" grpId="0" build="p" autoUpdateAnimBg="0"/>
      <p:bldP spid="528403" grpId="0" build="p" autoUpdateAnimBg="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9538" name="Rectangle 2"/>
          <p:cNvSpPr>
            <a:spLocks noGrp="1" noChangeArrowheads="1"/>
          </p:cNvSpPr>
          <p:nvPr>
            <p:ph type="title"/>
          </p:nvPr>
        </p:nvSpPr>
        <p:spPr>
          <a:xfrm>
            <a:off x="0" y="2667000"/>
            <a:ext cx="9144000" cy="1143000"/>
          </a:xfrm>
          <a:noFill/>
          <a:ln/>
        </p:spPr>
        <p:txBody>
          <a:bodyPr/>
          <a:lstStyle/>
          <a:p>
            <a:r>
              <a:rPr lang="en-US" sz="3600" dirty="0">
                <a:solidFill>
                  <a:srgbClr val="FF0000"/>
                </a:solidFill>
              </a:rPr>
              <a:t>The End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453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Compilation Process</a:t>
            </a:r>
            <a:endParaRPr lang="en-US" sz="4000" dirty="0">
              <a:solidFill>
                <a:schemeClr val="tx1"/>
              </a:solidFill>
            </a:endParaRPr>
          </a:p>
        </p:txBody>
      </p:sp>
      <p:grpSp>
        <p:nvGrpSpPr>
          <p:cNvPr id="49" name="Group 48"/>
          <p:cNvGrpSpPr/>
          <p:nvPr/>
        </p:nvGrpSpPr>
        <p:grpSpPr>
          <a:xfrm>
            <a:off x="6617748" y="2587825"/>
            <a:ext cx="2173672" cy="2395103"/>
            <a:chOff x="6617748" y="2587823"/>
            <a:chExt cx="2173672" cy="2395103"/>
          </a:xfrm>
        </p:grpSpPr>
        <p:cxnSp>
          <p:nvCxnSpPr>
            <p:cNvPr id="32" name="Straight Arrow Connector 31"/>
            <p:cNvCxnSpPr/>
            <p:nvPr/>
          </p:nvCxnSpPr>
          <p:spPr bwMode="auto">
            <a:xfrm>
              <a:off x="6617748" y="3924690"/>
              <a:ext cx="457200" cy="0"/>
            </a:xfrm>
            <a:prstGeom prst="straightConnector1">
              <a:avLst/>
            </a:prstGeom>
            <a:solidFill>
              <a:schemeClr val="accent1"/>
            </a:solidFill>
            <a:ln w="9525" cap="flat" cmpd="sng" algn="ctr">
              <a:solidFill>
                <a:schemeClr val="tx1"/>
              </a:solidFill>
              <a:prstDash val="solid"/>
              <a:round/>
              <a:headEnd type="none" w="med" len="med"/>
              <a:tailEnd type="triangle" w="lg" len="med"/>
            </a:ln>
            <a:effectLst/>
          </p:spPr>
        </p:cxnSp>
        <p:grpSp>
          <p:nvGrpSpPr>
            <p:cNvPr id="21" name="Group 20"/>
            <p:cNvGrpSpPr/>
            <p:nvPr/>
          </p:nvGrpSpPr>
          <p:grpSpPr>
            <a:xfrm>
              <a:off x="7086600" y="2894663"/>
              <a:ext cx="1704820" cy="2088263"/>
              <a:chOff x="609600" y="1295400"/>
              <a:chExt cx="2362200" cy="1572293"/>
            </a:xfrm>
          </p:grpSpPr>
          <p:sp>
            <p:nvSpPr>
              <p:cNvPr id="22" name="Rectangle 21"/>
              <p:cNvSpPr/>
              <p:nvPr/>
            </p:nvSpPr>
            <p:spPr bwMode="auto">
              <a:xfrm>
                <a:off x="609600" y="1295401"/>
                <a:ext cx="2362200" cy="1551053"/>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srgbClr val="000000">
                    <a:alpha val="43000"/>
                  </a:srgbClr>
                </a:outerShdw>
              </a:effectLst>
            </p:spPr>
            <p:txBody>
              <a:bodyPr vert="horz" wrap="square" lIns="91440" tIns="45720" rIns="91440" bIns="45720" numCol="1" rtlCol="0" anchor="t" anchorCtr="0" compatLnSpc="1">
                <a:prstTxWarp prst="textNoShape">
                  <a:avLst/>
                </a:prstTxWarp>
              </a:bodyPr>
              <a:lstStyle/>
              <a:p>
                <a:endParaRPr lang="en-US"/>
              </a:p>
            </p:txBody>
          </p:sp>
          <p:sp>
            <p:nvSpPr>
              <p:cNvPr id="23" name="Rectangle 22"/>
              <p:cNvSpPr/>
              <p:nvPr/>
            </p:nvSpPr>
            <p:spPr>
              <a:xfrm>
                <a:off x="609600" y="1295400"/>
                <a:ext cx="2362200" cy="1572293"/>
              </a:xfrm>
              <a:prstGeom prst="rect">
                <a:avLst/>
              </a:prstGeom>
            </p:spPr>
            <p:txBody>
              <a:bodyPr wrap="square">
                <a:spAutoFit/>
              </a:bodyPr>
              <a:lstStyle/>
              <a:p>
                <a:pPr>
                  <a:lnSpc>
                    <a:spcPct val="90000"/>
                  </a:lnSpc>
                </a:pPr>
                <a:r>
                  <a:rPr lang="en-US" sz="600" b="1" dirty="0">
                    <a:solidFill>
                      <a:srgbClr val="000000"/>
                    </a:solidFill>
                    <a:latin typeface="Courier New"/>
                    <a:cs typeface="Courier New"/>
                  </a:rPr>
                  <a:t>110100110111001011101110001110011</a:t>
                </a:r>
              </a:p>
              <a:p>
                <a:pPr>
                  <a:lnSpc>
                    <a:spcPct val="90000"/>
                  </a:lnSpc>
                </a:pPr>
                <a:r>
                  <a:rPr lang="en-US" sz="600" b="1" dirty="0">
                    <a:solidFill>
                      <a:srgbClr val="000000"/>
                    </a:solidFill>
                    <a:latin typeface="Courier New"/>
                    <a:cs typeface="Courier New"/>
                  </a:rPr>
                  <a:t>111000000100001110000001101111100</a:t>
                </a:r>
              </a:p>
              <a:p>
                <a:pPr>
                  <a:lnSpc>
                    <a:spcPct val="90000"/>
                  </a:lnSpc>
                </a:pPr>
                <a:r>
                  <a:rPr lang="en-US" sz="600" b="1" dirty="0">
                    <a:solidFill>
                      <a:srgbClr val="000000"/>
                    </a:solidFill>
                    <a:latin typeface="Courier New"/>
                    <a:cs typeface="Courier New"/>
                  </a:rPr>
                  <a:t>100010101110100100010001100110111</a:t>
                </a:r>
              </a:p>
              <a:p>
                <a:pPr>
                  <a:lnSpc>
                    <a:spcPct val="90000"/>
                  </a:lnSpc>
                </a:pPr>
                <a:r>
                  <a:rPr lang="en-US" sz="600" b="1" dirty="0">
                    <a:solidFill>
                      <a:srgbClr val="000000"/>
                    </a:solidFill>
                    <a:latin typeface="Courier New"/>
                    <a:cs typeface="Courier New"/>
                  </a:rPr>
                  <a:t>110001001010111010010110110001011</a:t>
                </a:r>
              </a:p>
              <a:p>
                <a:pPr>
                  <a:lnSpc>
                    <a:spcPct val="90000"/>
                  </a:lnSpc>
                </a:pPr>
                <a:r>
                  <a:rPr lang="en-US" sz="600" b="1" dirty="0">
                    <a:solidFill>
                      <a:srgbClr val="000000"/>
                    </a:solidFill>
                    <a:latin typeface="Courier New"/>
                    <a:cs typeface="Courier New"/>
                  </a:rPr>
                  <a:t>101101111101110111111011001101101</a:t>
                </a:r>
              </a:p>
              <a:p>
                <a:pPr>
                  <a:lnSpc>
                    <a:spcPct val="90000"/>
                  </a:lnSpc>
                </a:pPr>
                <a:r>
                  <a:rPr lang="en-US" sz="600" b="1" dirty="0">
                    <a:solidFill>
                      <a:srgbClr val="000000"/>
                    </a:solidFill>
                    <a:latin typeface="Courier New"/>
                    <a:cs typeface="Courier New"/>
                  </a:rPr>
                  <a:t>111001110001111111010001111100011</a:t>
                </a:r>
              </a:p>
              <a:p>
                <a:pPr>
                  <a:lnSpc>
                    <a:spcPct val="90000"/>
                  </a:lnSpc>
                </a:pPr>
                <a:r>
                  <a:rPr lang="en-US" sz="600" b="1" dirty="0">
                    <a:solidFill>
                      <a:srgbClr val="000000"/>
                    </a:solidFill>
                    <a:latin typeface="Courier New"/>
                    <a:cs typeface="Courier New"/>
                  </a:rPr>
                  <a:t>111100111110101111011101000011110</a:t>
                </a:r>
              </a:p>
              <a:p>
                <a:pPr>
                  <a:lnSpc>
                    <a:spcPct val="90000"/>
                  </a:lnSpc>
                </a:pPr>
                <a:r>
                  <a:rPr lang="en-US" sz="600" b="1" dirty="0">
                    <a:solidFill>
                      <a:srgbClr val="000000"/>
                    </a:solidFill>
                    <a:latin typeface="Courier New"/>
                    <a:cs typeface="Courier New"/>
                  </a:rPr>
                  <a:t>110111010000111111010100111001011</a:t>
                </a:r>
              </a:p>
              <a:p>
                <a:pPr>
                  <a:lnSpc>
                    <a:spcPct val="90000"/>
                  </a:lnSpc>
                </a:pPr>
                <a:r>
                  <a:rPr lang="en-US" sz="600" b="1" dirty="0">
                    <a:solidFill>
                      <a:srgbClr val="000000"/>
                    </a:solidFill>
                    <a:latin typeface="Courier New"/>
                    <a:cs typeface="Courier New"/>
                  </a:rPr>
                  <a:t>101111011111010111011111101000101</a:t>
                </a:r>
              </a:p>
              <a:p>
                <a:pPr>
                  <a:lnSpc>
                    <a:spcPct val="90000"/>
                  </a:lnSpc>
                </a:pPr>
                <a:r>
                  <a:rPr lang="en-US" sz="600" b="1" dirty="0">
                    <a:solidFill>
                      <a:srgbClr val="000000"/>
                    </a:solidFill>
                    <a:latin typeface="Courier New"/>
                    <a:cs typeface="Courier New"/>
                  </a:rPr>
                  <a:t>110111100110111010000111000111110</a:t>
                </a:r>
              </a:p>
              <a:p>
                <a:pPr>
                  <a:lnSpc>
                    <a:spcPct val="90000"/>
                  </a:lnSpc>
                </a:pPr>
                <a:r>
                  <a:rPr lang="en-US" sz="600" b="1" dirty="0">
                    <a:solidFill>
                      <a:srgbClr val="000000"/>
                    </a:solidFill>
                    <a:latin typeface="Courier New"/>
                    <a:cs typeface="Courier New"/>
                  </a:rPr>
                  <a:t>101010000111100111001010001001101</a:t>
                </a:r>
              </a:p>
              <a:p>
                <a:pPr>
                  <a:lnSpc>
                    <a:spcPct val="90000"/>
                  </a:lnSpc>
                </a:pPr>
                <a:r>
                  <a:rPr lang="en-US" sz="600" b="1" dirty="0">
                    <a:solidFill>
                      <a:srgbClr val="000000"/>
                    </a:solidFill>
                    <a:latin typeface="Courier New"/>
                    <a:cs typeface="Courier New"/>
                  </a:rPr>
                  <a:t>101101011101110111010111100010011</a:t>
                </a:r>
              </a:p>
              <a:p>
                <a:pPr>
                  <a:lnSpc>
                    <a:spcPct val="90000"/>
                  </a:lnSpc>
                </a:pPr>
                <a:r>
                  <a:rPr lang="en-US" sz="600" b="1" dirty="0">
                    <a:solidFill>
                      <a:srgbClr val="000000"/>
                    </a:solidFill>
                    <a:latin typeface="Courier New"/>
                    <a:cs typeface="Courier New"/>
                  </a:rPr>
                  <a:t>111111111100111111001001110110110</a:t>
                </a:r>
              </a:p>
              <a:p>
                <a:pPr>
                  <a:lnSpc>
                    <a:spcPct val="90000"/>
                  </a:lnSpc>
                </a:pPr>
                <a:r>
                  <a:rPr lang="en-US" sz="600" b="1" dirty="0">
                    <a:solidFill>
                      <a:srgbClr val="000000"/>
                    </a:solidFill>
                    <a:latin typeface="Courier New"/>
                    <a:cs typeface="Courier New"/>
                  </a:rPr>
                  <a:t>110101110011111100011010100100001</a:t>
                </a:r>
              </a:p>
              <a:p>
                <a:pPr>
                  <a:lnSpc>
                    <a:spcPct val="90000"/>
                  </a:lnSpc>
                </a:pPr>
                <a:r>
                  <a:rPr lang="en-US" sz="600" b="1" dirty="0">
                    <a:solidFill>
                      <a:srgbClr val="000000"/>
                    </a:solidFill>
                    <a:latin typeface="Courier New"/>
                    <a:cs typeface="Courier New"/>
                  </a:rPr>
                  <a:t>110100110111001011101110001110011</a:t>
                </a:r>
              </a:p>
              <a:p>
                <a:pPr>
                  <a:lnSpc>
                    <a:spcPct val="90000"/>
                  </a:lnSpc>
                </a:pPr>
                <a:r>
                  <a:rPr lang="en-US" sz="600" b="1" dirty="0">
                    <a:solidFill>
                      <a:srgbClr val="000000"/>
                    </a:solidFill>
                    <a:latin typeface="Courier New"/>
                    <a:cs typeface="Courier New"/>
                  </a:rPr>
                  <a:t>111000000100001110000001101111100</a:t>
                </a:r>
              </a:p>
              <a:p>
                <a:pPr>
                  <a:lnSpc>
                    <a:spcPct val="90000"/>
                  </a:lnSpc>
                </a:pPr>
                <a:r>
                  <a:rPr lang="en-US" sz="600" b="1" dirty="0">
                    <a:solidFill>
                      <a:srgbClr val="000000"/>
                    </a:solidFill>
                    <a:latin typeface="Courier New"/>
                    <a:cs typeface="Courier New"/>
                  </a:rPr>
                  <a:t>100010101110100100010001100110111</a:t>
                </a:r>
              </a:p>
              <a:p>
                <a:pPr>
                  <a:lnSpc>
                    <a:spcPct val="90000"/>
                  </a:lnSpc>
                </a:pPr>
                <a:r>
                  <a:rPr lang="en-US" sz="600" b="1" dirty="0">
                    <a:solidFill>
                      <a:srgbClr val="000000"/>
                    </a:solidFill>
                    <a:latin typeface="Courier New"/>
                    <a:cs typeface="Courier New"/>
                  </a:rPr>
                  <a:t>110001001010111010010110110001011</a:t>
                </a:r>
              </a:p>
              <a:p>
                <a:pPr>
                  <a:lnSpc>
                    <a:spcPct val="90000"/>
                  </a:lnSpc>
                </a:pPr>
                <a:r>
                  <a:rPr lang="en-US" sz="600" b="1" dirty="0">
                    <a:solidFill>
                      <a:srgbClr val="000000"/>
                    </a:solidFill>
                    <a:latin typeface="Courier New"/>
                    <a:cs typeface="Courier New"/>
                  </a:rPr>
                  <a:t>101101111101110111111011001101101</a:t>
                </a:r>
              </a:p>
              <a:p>
                <a:pPr>
                  <a:lnSpc>
                    <a:spcPct val="90000"/>
                  </a:lnSpc>
                </a:pPr>
                <a:r>
                  <a:rPr lang="en-US" sz="600" b="1" dirty="0">
                    <a:solidFill>
                      <a:srgbClr val="000000"/>
                    </a:solidFill>
                    <a:latin typeface="Courier New"/>
                    <a:cs typeface="Courier New"/>
                  </a:rPr>
                  <a:t>111001110001111111010001111100011</a:t>
                </a:r>
              </a:p>
              <a:p>
                <a:pPr>
                  <a:lnSpc>
                    <a:spcPct val="90000"/>
                  </a:lnSpc>
                </a:pPr>
                <a:r>
                  <a:rPr lang="en-US" sz="600" b="1" dirty="0">
                    <a:solidFill>
                      <a:srgbClr val="000000"/>
                    </a:solidFill>
                    <a:latin typeface="Courier New"/>
                    <a:cs typeface="Courier New"/>
                  </a:rPr>
                  <a:t>111100111110101111011101000011110</a:t>
                </a:r>
              </a:p>
              <a:p>
                <a:pPr>
                  <a:lnSpc>
                    <a:spcPct val="90000"/>
                  </a:lnSpc>
                </a:pPr>
                <a:r>
                  <a:rPr lang="en-US" sz="600" b="1" dirty="0">
                    <a:solidFill>
                      <a:srgbClr val="000000"/>
                    </a:solidFill>
                    <a:latin typeface="Courier New"/>
                    <a:cs typeface="Courier New"/>
                  </a:rPr>
                  <a:t>110111010000111111010100111001011</a:t>
                </a:r>
              </a:p>
              <a:p>
                <a:pPr>
                  <a:lnSpc>
                    <a:spcPct val="90000"/>
                  </a:lnSpc>
                </a:pPr>
                <a:r>
                  <a:rPr lang="en-US" sz="600" b="1" dirty="0">
                    <a:solidFill>
                      <a:srgbClr val="000000"/>
                    </a:solidFill>
                    <a:latin typeface="Courier New"/>
                    <a:cs typeface="Courier New"/>
                  </a:rPr>
                  <a:t>101111011111010111011111101000101</a:t>
                </a:r>
              </a:p>
              <a:p>
                <a:pPr>
                  <a:lnSpc>
                    <a:spcPct val="90000"/>
                  </a:lnSpc>
                </a:pPr>
                <a:endParaRPr lang="en-US" sz="600" b="1" dirty="0">
                  <a:solidFill>
                    <a:srgbClr val="000000"/>
                  </a:solidFill>
                  <a:latin typeface="Courier New"/>
                  <a:cs typeface="Courier New"/>
                </a:endParaRPr>
              </a:p>
            </p:txBody>
          </p:sp>
        </p:grpSp>
        <p:sp>
          <p:nvSpPr>
            <p:cNvPr id="43" name="TextBox 42"/>
            <p:cNvSpPr txBox="1"/>
            <p:nvPr/>
          </p:nvSpPr>
          <p:spPr>
            <a:xfrm>
              <a:off x="7041254" y="2587823"/>
              <a:ext cx="1721746" cy="307777"/>
            </a:xfrm>
            <a:prstGeom prst="rect">
              <a:avLst/>
            </a:prstGeom>
            <a:noFill/>
          </p:spPr>
          <p:txBody>
            <a:bodyPr wrap="square" rtlCol="0">
              <a:spAutoFit/>
            </a:bodyPr>
            <a:lstStyle/>
            <a:p>
              <a:pPr algn="ctr"/>
              <a:r>
                <a:rPr lang="en-US" sz="1400" i="1" dirty="0"/>
                <a:t>executable file</a:t>
              </a:r>
            </a:p>
          </p:txBody>
        </p:sp>
      </p:grpSp>
      <p:grpSp>
        <p:nvGrpSpPr>
          <p:cNvPr id="47" name="Group 46"/>
          <p:cNvGrpSpPr/>
          <p:nvPr/>
        </p:nvGrpSpPr>
        <p:grpSpPr>
          <a:xfrm>
            <a:off x="5017548" y="2806812"/>
            <a:ext cx="1808590" cy="1498878"/>
            <a:chOff x="5017548" y="2806812"/>
            <a:chExt cx="1808590" cy="1498878"/>
          </a:xfrm>
        </p:grpSpPr>
        <p:cxnSp>
          <p:nvCxnSpPr>
            <p:cNvPr id="33" name="Straight Arrow Connector 32"/>
            <p:cNvCxnSpPr/>
            <p:nvPr/>
          </p:nvCxnSpPr>
          <p:spPr bwMode="auto">
            <a:xfrm>
              <a:off x="5017548" y="2806812"/>
              <a:ext cx="1070330" cy="836819"/>
            </a:xfrm>
            <a:prstGeom prst="straightConnector1">
              <a:avLst/>
            </a:prstGeom>
            <a:solidFill>
              <a:schemeClr val="accent1"/>
            </a:solidFill>
            <a:ln w="9525" cap="flat" cmpd="sng" algn="ctr">
              <a:solidFill>
                <a:schemeClr val="tx1"/>
              </a:solidFill>
              <a:prstDash val="solid"/>
              <a:round/>
              <a:headEnd type="none" w="med" len="med"/>
              <a:tailEnd type="triangle" w="lg" len="med"/>
            </a:ln>
            <a:effectLst/>
          </p:spPr>
        </p:cxnSp>
        <p:grpSp>
          <p:nvGrpSpPr>
            <p:cNvPr id="24" name="Group 23"/>
            <p:cNvGrpSpPr/>
            <p:nvPr/>
          </p:nvGrpSpPr>
          <p:grpSpPr>
            <a:xfrm>
              <a:off x="5911738" y="3543690"/>
              <a:ext cx="914400" cy="762000"/>
              <a:chOff x="2590800" y="1828800"/>
              <a:chExt cx="914400" cy="762000"/>
            </a:xfrm>
          </p:grpSpPr>
          <p:sp>
            <p:nvSpPr>
              <p:cNvPr id="25" name="Oval 24"/>
              <p:cNvSpPr/>
              <p:nvPr/>
            </p:nvSpPr>
            <p:spPr bwMode="auto">
              <a:xfrm>
                <a:off x="2667000" y="1828800"/>
                <a:ext cx="762000" cy="762000"/>
              </a:xfrm>
              <a:prstGeom prst="ellips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400"/>
              </a:p>
            </p:txBody>
          </p:sp>
          <p:sp>
            <p:nvSpPr>
              <p:cNvPr id="26" name="TextBox 25"/>
              <p:cNvSpPr txBox="1"/>
              <p:nvPr/>
            </p:nvSpPr>
            <p:spPr>
              <a:xfrm>
                <a:off x="2590800" y="2044261"/>
                <a:ext cx="914400" cy="307777"/>
              </a:xfrm>
              <a:prstGeom prst="rect">
                <a:avLst/>
              </a:prstGeom>
              <a:noFill/>
            </p:spPr>
            <p:txBody>
              <a:bodyPr wrap="square" rtlCol="0">
                <a:spAutoFit/>
              </a:bodyPr>
              <a:lstStyle/>
              <a:p>
                <a:pPr algn="ctr"/>
                <a:r>
                  <a:rPr lang="en-US" sz="1400" i="1" dirty="0"/>
                  <a:t>linker</a:t>
                </a:r>
              </a:p>
            </p:txBody>
          </p:sp>
        </p:grpSp>
      </p:grpSp>
      <p:grpSp>
        <p:nvGrpSpPr>
          <p:cNvPr id="46" name="Group 45"/>
          <p:cNvGrpSpPr/>
          <p:nvPr/>
        </p:nvGrpSpPr>
        <p:grpSpPr>
          <a:xfrm>
            <a:off x="3235356" y="1143002"/>
            <a:ext cx="2192784" cy="2363917"/>
            <a:chOff x="3235356" y="1143000"/>
            <a:chExt cx="2192784" cy="2363917"/>
          </a:xfrm>
        </p:grpSpPr>
        <p:cxnSp>
          <p:nvCxnSpPr>
            <p:cNvPr id="31" name="Straight Arrow Connector 30"/>
            <p:cNvCxnSpPr/>
            <p:nvPr/>
          </p:nvCxnSpPr>
          <p:spPr bwMode="auto">
            <a:xfrm>
              <a:off x="3235356" y="2472416"/>
              <a:ext cx="457200" cy="0"/>
            </a:xfrm>
            <a:prstGeom prst="straightConnector1">
              <a:avLst/>
            </a:prstGeom>
            <a:solidFill>
              <a:schemeClr val="accent1"/>
            </a:solidFill>
            <a:ln w="9525" cap="flat" cmpd="sng" algn="ctr">
              <a:solidFill>
                <a:schemeClr val="tx1"/>
              </a:solidFill>
              <a:prstDash val="solid"/>
              <a:round/>
              <a:headEnd type="none" w="med" len="med"/>
              <a:tailEnd type="triangle" w="lg" len="med"/>
            </a:ln>
            <a:effectLst/>
          </p:spPr>
        </p:cxnSp>
        <p:grpSp>
          <p:nvGrpSpPr>
            <p:cNvPr id="14" name="Group 13"/>
            <p:cNvGrpSpPr/>
            <p:nvPr/>
          </p:nvGrpSpPr>
          <p:grpSpPr>
            <a:xfrm>
              <a:off x="3713415" y="1446863"/>
              <a:ext cx="1704820" cy="2060054"/>
              <a:chOff x="609600" y="1295400"/>
              <a:chExt cx="2362200" cy="1551054"/>
            </a:xfrm>
          </p:grpSpPr>
          <p:sp>
            <p:nvSpPr>
              <p:cNvPr id="15" name="Rectangle 14"/>
              <p:cNvSpPr/>
              <p:nvPr/>
            </p:nvSpPr>
            <p:spPr bwMode="auto">
              <a:xfrm>
                <a:off x="609600" y="1295401"/>
                <a:ext cx="2362200" cy="1551053"/>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srgbClr val="000000">
                    <a:alpha val="43000"/>
                  </a:srgbClr>
                </a:outerShdw>
              </a:effectLst>
            </p:spPr>
            <p:txBody>
              <a:bodyPr vert="horz" wrap="square" lIns="91440" tIns="45720" rIns="91440" bIns="45720" numCol="1" rtlCol="0" anchor="t" anchorCtr="0" compatLnSpc="1">
                <a:prstTxWarp prst="textNoShape">
                  <a:avLst/>
                </a:prstTxWarp>
              </a:bodyPr>
              <a:lstStyle/>
              <a:p>
                <a:endParaRPr lang="en-US"/>
              </a:p>
            </p:txBody>
          </p:sp>
          <p:sp>
            <p:nvSpPr>
              <p:cNvPr id="16" name="Rectangle 15"/>
              <p:cNvSpPr/>
              <p:nvPr/>
            </p:nvSpPr>
            <p:spPr>
              <a:xfrm>
                <a:off x="609600" y="1295400"/>
                <a:ext cx="2362200" cy="956809"/>
              </a:xfrm>
              <a:prstGeom prst="rect">
                <a:avLst/>
              </a:prstGeom>
            </p:spPr>
            <p:txBody>
              <a:bodyPr wrap="square">
                <a:spAutoFit/>
              </a:bodyPr>
              <a:lstStyle/>
              <a:p>
                <a:pPr>
                  <a:lnSpc>
                    <a:spcPct val="90000"/>
                  </a:lnSpc>
                </a:pPr>
                <a:r>
                  <a:rPr lang="en-US" sz="600" b="1" dirty="0">
                    <a:solidFill>
                      <a:srgbClr val="000000"/>
                    </a:solidFill>
                    <a:latin typeface="Courier New"/>
                    <a:cs typeface="Courier New"/>
                  </a:rPr>
                  <a:t>110100110111001011101110001110011</a:t>
                </a:r>
              </a:p>
              <a:p>
                <a:pPr>
                  <a:lnSpc>
                    <a:spcPct val="90000"/>
                  </a:lnSpc>
                </a:pPr>
                <a:r>
                  <a:rPr lang="en-US" sz="600" b="1" dirty="0">
                    <a:solidFill>
                      <a:srgbClr val="000000"/>
                    </a:solidFill>
                    <a:latin typeface="Courier New"/>
                    <a:cs typeface="Courier New"/>
                  </a:rPr>
                  <a:t>111000000100001110000001101111100</a:t>
                </a:r>
              </a:p>
              <a:p>
                <a:pPr>
                  <a:lnSpc>
                    <a:spcPct val="90000"/>
                  </a:lnSpc>
                </a:pPr>
                <a:r>
                  <a:rPr lang="en-US" sz="600" b="1" dirty="0">
                    <a:solidFill>
                      <a:srgbClr val="000000"/>
                    </a:solidFill>
                    <a:latin typeface="Courier New"/>
                    <a:cs typeface="Courier New"/>
                  </a:rPr>
                  <a:t>100010101110100100010001100110111</a:t>
                </a:r>
              </a:p>
              <a:p>
                <a:pPr>
                  <a:lnSpc>
                    <a:spcPct val="90000"/>
                  </a:lnSpc>
                </a:pPr>
                <a:r>
                  <a:rPr lang="en-US" sz="600" b="1" dirty="0">
                    <a:solidFill>
                      <a:srgbClr val="000000"/>
                    </a:solidFill>
                    <a:latin typeface="Courier New"/>
                    <a:cs typeface="Courier New"/>
                  </a:rPr>
                  <a:t>110001001010111010010110110001011</a:t>
                </a:r>
              </a:p>
              <a:p>
                <a:pPr>
                  <a:lnSpc>
                    <a:spcPct val="90000"/>
                  </a:lnSpc>
                </a:pPr>
                <a:r>
                  <a:rPr lang="en-US" sz="600" b="1" dirty="0">
                    <a:solidFill>
                      <a:srgbClr val="000000"/>
                    </a:solidFill>
                    <a:latin typeface="Courier New"/>
                    <a:cs typeface="Courier New"/>
                  </a:rPr>
                  <a:t>101101111101110111111011001101101</a:t>
                </a:r>
              </a:p>
              <a:p>
                <a:pPr>
                  <a:lnSpc>
                    <a:spcPct val="90000"/>
                  </a:lnSpc>
                </a:pPr>
                <a:r>
                  <a:rPr lang="en-US" sz="600" b="1" dirty="0">
                    <a:solidFill>
                      <a:srgbClr val="000000"/>
                    </a:solidFill>
                    <a:latin typeface="Courier New"/>
                    <a:cs typeface="Courier New"/>
                  </a:rPr>
                  <a:t>111001110001111111010001111100011</a:t>
                </a:r>
              </a:p>
              <a:p>
                <a:pPr>
                  <a:lnSpc>
                    <a:spcPct val="90000"/>
                  </a:lnSpc>
                </a:pPr>
                <a:r>
                  <a:rPr lang="en-US" sz="600" b="1" dirty="0">
                    <a:solidFill>
                      <a:srgbClr val="000000"/>
                    </a:solidFill>
                    <a:latin typeface="Courier New"/>
                    <a:cs typeface="Courier New"/>
                  </a:rPr>
                  <a:t>111100111110101111011101000011110</a:t>
                </a:r>
              </a:p>
              <a:p>
                <a:pPr>
                  <a:lnSpc>
                    <a:spcPct val="90000"/>
                  </a:lnSpc>
                </a:pPr>
                <a:r>
                  <a:rPr lang="en-US" sz="600" b="1" dirty="0">
                    <a:solidFill>
                      <a:srgbClr val="000000"/>
                    </a:solidFill>
                    <a:latin typeface="Courier New"/>
                    <a:cs typeface="Courier New"/>
                  </a:rPr>
                  <a:t>110111010000111111010100111001011</a:t>
                </a:r>
              </a:p>
              <a:p>
                <a:pPr>
                  <a:lnSpc>
                    <a:spcPct val="90000"/>
                  </a:lnSpc>
                </a:pPr>
                <a:r>
                  <a:rPr lang="en-US" sz="600" b="1" dirty="0">
                    <a:solidFill>
                      <a:srgbClr val="000000"/>
                    </a:solidFill>
                    <a:latin typeface="Courier New"/>
                    <a:cs typeface="Courier New"/>
                  </a:rPr>
                  <a:t>101111011111010111011111101000101</a:t>
                </a:r>
              </a:p>
              <a:p>
                <a:pPr>
                  <a:lnSpc>
                    <a:spcPct val="90000"/>
                  </a:lnSpc>
                </a:pPr>
                <a:r>
                  <a:rPr lang="en-US" sz="600" b="1" dirty="0">
                    <a:solidFill>
                      <a:srgbClr val="000000"/>
                    </a:solidFill>
                    <a:latin typeface="Courier New"/>
                    <a:cs typeface="Courier New"/>
                  </a:rPr>
                  <a:t>110111100110111010000111000111110</a:t>
                </a:r>
              </a:p>
              <a:p>
                <a:pPr>
                  <a:lnSpc>
                    <a:spcPct val="90000"/>
                  </a:lnSpc>
                </a:pPr>
                <a:r>
                  <a:rPr lang="en-US" sz="600" b="1" dirty="0">
                    <a:solidFill>
                      <a:srgbClr val="000000"/>
                    </a:solidFill>
                    <a:latin typeface="Courier New"/>
                    <a:cs typeface="Courier New"/>
                  </a:rPr>
                  <a:t>101010000111100111001010001001101</a:t>
                </a:r>
              </a:p>
              <a:p>
                <a:pPr>
                  <a:lnSpc>
                    <a:spcPct val="90000"/>
                  </a:lnSpc>
                </a:pPr>
                <a:r>
                  <a:rPr lang="en-US" sz="600" b="1" dirty="0">
                    <a:solidFill>
                      <a:srgbClr val="000000"/>
                    </a:solidFill>
                    <a:latin typeface="Courier New"/>
                    <a:cs typeface="Courier New"/>
                  </a:rPr>
                  <a:t>101101011101110111010111100010011</a:t>
                </a:r>
              </a:p>
              <a:p>
                <a:pPr>
                  <a:lnSpc>
                    <a:spcPct val="90000"/>
                  </a:lnSpc>
                </a:pPr>
                <a:r>
                  <a:rPr lang="en-US" sz="600" b="1" dirty="0">
                    <a:solidFill>
                      <a:srgbClr val="000000"/>
                    </a:solidFill>
                    <a:latin typeface="Courier New"/>
                    <a:cs typeface="Courier New"/>
                  </a:rPr>
                  <a:t>111111111100111111001001110110110</a:t>
                </a:r>
              </a:p>
              <a:p>
                <a:pPr>
                  <a:lnSpc>
                    <a:spcPct val="90000"/>
                  </a:lnSpc>
                </a:pPr>
                <a:r>
                  <a:rPr lang="en-US" sz="600" b="1" dirty="0">
                    <a:solidFill>
                      <a:srgbClr val="000000"/>
                    </a:solidFill>
                    <a:latin typeface="Courier New"/>
                    <a:cs typeface="Courier New"/>
                  </a:rPr>
                  <a:t>110101110011111100011010100100001</a:t>
                </a:r>
              </a:p>
            </p:txBody>
          </p:sp>
        </p:grpSp>
        <p:sp>
          <p:nvSpPr>
            <p:cNvPr id="42" name="TextBox 41"/>
            <p:cNvSpPr txBox="1"/>
            <p:nvPr/>
          </p:nvSpPr>
          <p:spPr>
            <a:xfrm>
              <a:off x="3706394" y="1143000"/>
              <a:ext cx="1721746" cy="307777"/>
            </a:xfrm>
            <a:prstGeom prst="rect">
              <a:avLst/>
            </a:prstGeom>
            <a:noFill/>
          </p:spPr>
          <p:txBody>
            <a:bodyPr wrap="square" rtlCol="0">
              <a:spAutoFit/>
            </a:bodyPr>
            <a:lstStyle/>
            <a:p>
              <a:pPr algn="ctr"/>
              <a:r>
                <a:rPr lang="en-US" sz="1400" i="1" dirty="0"/>
                <a:t>object file</a:t>
              </a:r>
            </a:p>
          </p:txBody>
        </p:sp>
      </p:grpSp>
      <p:grpSp>
        <p:nvGrpSpPr>
          <p:cNvPr id="45" name="Group 44"/>
          <p:cNvGrpSpPr/>
          <p:nvPr/>
        </p:nvGrpSpPr>
        <p:grpSpPr>
          <a:xfrm>
            <a:off x="2098646" y="2094562"/>
            <a:ext cx="1310563" cy="762000"/>
            <a:chOff x="2098644" y="2094562"/>
            <a:chExt cx="1310563" cy="762000"/>
          </a:xfrm>
        </p:grpSpPr>
        <p:cxnSp>
          <p:nvCxnSpPr>
            <p:cNvPr id="30" name="Straight Arrow Connector 29"/>
            <p:cNvCxnSpPr/>
            <p:nvPr/>
          </p:nvCxnSpPr>
          <p:spPr bwMode="auto">
            <a:xfrm>
              <a:off x="2098644" y="2472416"/>
              <a:ext cx="457200" cy="0"/>
            </a:xfrm>
            <a:prstGeom prst="straightConnector1">
              <a:avLst/>
            </a:prstGeom>
            <a:solidFill>
              <a:schemeClr val="accent1"/>
            </a:solidFill>
            <a:ln w="9525" cap="flat" cmpd="sng" algn="ctr">
              <a:solidFill>
                <a:schemeClr val="tx1"/>
              </a:solidFill>
              <a:prstDash val="solid"/>
              <a:round/>
              <a:headEnd type="none" w="med" len="med"/>
              <a:tailEnd type="triangle" w="lg" len="med"/>
            </a:ln>
            <a:effectLst/>
          </p:spPr>
        </p:cxnSp>
        <p:grpSp>
          <p:nvGrpSpPr>
            <p:cNvPr id="17" name="Group 16"/>
            <p:cNvGrpSpPr/>
            <p:nvPr/>
          </p:nvGrpSpPr>
          <p:grpSpPr>
            <a:xfrm>
              <a:off x="2494807" y="2094562"/>
              <a:ext cx="914400" cy="762000"/>
              <a:chOff x="2590800" y="1828800"/>
              <a:chExt cx="914400" cy="762000"/>
            </a:xfrm>
          </p:grpSpPr>
          <p:sp>
            <p:nvSpPr>
              <p:cNvPr id="11" name="Oval 10"/>
              <p:cNvSpPr/>
              <p:nvPr/>
            </p:nvSpPr>
            <p:spPr bwMode="auto">
              <a:xfrm>
                <a:off x="2667000" y="1828800"/>
                <a:ext cx="762000" cy="762000"/>
              </a:xfrm>
              <a:prstGeom prst="ellips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400"/>
              </a:p>
            </p:txBody>
          </p:sp>
          <p:sp>
            <p:nvSpPr>
              <p:cNvPr id="12" name="TextBox 11"/>
              <p:cNvSpPr txBox="1"/>
              <p:nvPr/>
            </p:nvSpPr>
            <p:spPr>
              <a:xfrm>
                <a:off x="2590800" y="2032610"/>
                <a:ext cx="914400" cy="307777"/>
              </a:xfrm>
              <a:prstGeom prst="rect">
                <a:avLst/>
              </a:prstGeom>
              <a:noFill/>
            </p:spPr>
            <p:txBody>
              <a:bodyPr wrap="square" rtlCol="0">
                <a:spAutoFit/>
              </a:bodyPr>
              <a:lstStyle/>
              <a:p>
                <a:pPr algn="ctr"/>
                <a:r>
                  <a:rPr lang="en-US" sz="1400" i="1" dirty="0"/>
                  <a:t>compiler</a:t>
                </a:r>
              </a:p>
            </p:txBody>
          </p:sp>
        </p:grpSp>
      </p:grpSp>
      <p:grpSp>
        <p:nvGrpSpPr>
          <p:cNvPr id="9" name="Group 8"/>
          <p:cNvGrpSpPr/>
          <p:nvPr/>
        </p:nvGrpSpPr>
        <p:grpSpPr>
          <a:xfrm>
            <a:off x="457201" y="1446864"/>
            <a:ext cx="1733398" cy="2057401"/>
            <a:chOff x="609600" y="1295400"/>
            <a:chExt cx="2362200" cy="1786424"/>
          </a:xfrm>
        </p:grpSpPr>
        <p:sp>
          <p:nvSpPr>
            <p:cNvPr id="7" name="Rectangle 6"/>
            <p:cNvSpPr/>
            <p:nvPr/>
          </p:nvSpPr>
          <p:spPr bwMode="auto">
            <a:xfrm>
              <a:off x="609600" y="1295400"/>
              <a:ext cx="2362200" cy="1786424"/>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srgbClr val="000000">
                  <a:alpha val="43000"/>
                </a:srgbClr>
              </a:outerShdw>
            </a:effectLst>
          </p:spPr>
          <p:txBody>
            <a:bodyPr vert="horz" wrap="square" lIns="91440" tIns="45720" rIns="91440" bIns="45720" numCol="1" rtlCol="0" anchor="t" anchorCtr="0" compatLnSpc="1">
              <a:prstTxWarp prst="textNoShape">
                <a:avLst/>
              </a:prstTxWarp>
            </a:bodyPr>
            <a:lstStyle/>
            <a:p>
              <a:endParaRPr lang="en-US"/>
            </a:p>
          </p:txBody>
        </p:sp>
        <p:sp>
          <p:nvSpPr>
            <p:cNvPr id="8" name="Rectangle 7"/>
            <p:cNvSpPr/>
            <p:nvPr/>
          </p:nvSpPr>
          <p:spPr>
            <a:xfrm>
              <a:off x="609600" y="1295400"/>
              <a:ext cx="2362200" cy="1308807"/>
            </a:xfrm>
            <a:prstGeom prst="rect">
              <a:avLst/>
            </a:prstGeom>
          </p:spPr>
          <p:txBody>
            <a:bodyPr wrap="square">
              <a:spAutoFit/>
            </a:bodyPr>
            <a:lstStyle/>
            <a:p>
              <a:pPr>
                <a:lnSpc>
                  <a:spcPct val="90000"/>
                </a:lnSpc>
              </a:pPr>
              <a:r>
                <a:rPr lang="en-US" sz="600" b="1" dirty="0">
                  <a:solidFill>
                    <a:srgbClr val="0000FF"/>
                  </a:solidFill>
                  <a:latin typeface="Courier New"/>
                  <a:cs typeface="Courier New"/>
                </a:rPr>
                <a:t>/*</a:t>
              </a:r>
            </a:p>
            <a:p>
              <a:pPr>
                <a:lnSpc>
                  <a:spcPct val="90000"/>
                </a:lnSpc>
              </a:pPr>
              <a:r>
                <a:rPr lang="en-US" sz="600" b="1" dirty="0">
                  <a:solidFill>
                    <a:srgbClr val="0000FF"/>
                  </a:solidFill>
                  <a:latin typeface="Courier New"/>
                  <a:cs typeface="Courier New"/>
                </a:rPr>
                <a:t> * File: </a:t>
              </a:r>
              <a:r>
                <a:rPr lang="en-US" sz="600" b="1" dirty="0" err="1">
                  <a:solidFill>
                    <a:srgbClr val="0000FF"/>
                  </a:solidFill>
                  <a:latin typeface="Courier New"/>
                  <a:cs typeface="Courier New"/>
                </a:rPr>
                <a:t>HelloWorld.cpp</a:t>
              </a:r>
              <a:endParaRPr lang="en-US" sz="600" b="1" dirty="0">
                <a:solidFill>
                  <a:srgbClr val="0000FF"/>
                </a:solidFill>
                <a:latin typeface="Courier New"/>
                <a:cs typeface="Courier New"/>
              </a:endParaRPr>
            </a:p>
            <a:p>
              <a:pPr>
                <a:lnSpc>
                  <a:spcPct val="90000"/>
                </a:lnSpc>
              </a:pPr>
              <a:r>
                <a:rPr lang="en-US" sz="600" b="1" dirty="0">
                  <a:solidFill>
                    <a:srgbClr val="0000FF"/>
                  </a:solidFill>
                  <a:latin typeface="Courier New"/>
                  <a:cs typeface="Courier New"/>
                </a:rPr>
                <a:t> * --------------------</a:t>
              </a:r>
            </a:p>
            <a:p>
              <a:pPr>
                <a:lnSpc>
                  <a:spcPct val="90000"/>
                </a:lnSpc>
              </a:pPr>
              <a:r>
                <a:rPr lang="en-US" sz="600" b="1" dirty="0">
                  <a:solidFill>
                    <a:srgbClr val="0000FF"/>
                  </a:solidFill>
                  <a:latin typeface="Courier New"/>
                  <a:cs typeface="Courier New"/>
                </a:rPr>
                <a:t> * This file is adapted from</a:t>
              </a:r>
            </a:p>
            <a:p>
              <a:pPr>
                <a:lnSpc>
                  <a:spcPct val="90000"/>
                </a:lnSpc>
              </a:pPr>
              <a:r>
                <a:rPr lang="en-US" sz="600" b="1" dirty="0">
                  <a:solidFill>
                    <a:srgbClr val="0000FF"/>
                  </a:solidFill>
                  <a:latin typeface="Courier New"/>
                  <a:cs typeface="Courier New"/>
                </a:rPr>
                <a:t> * Kernighan and Ritchie's book </a:t>
              </a:r>
            </a:p>
            <a:p>
              <a:pPr>
                <a:lnSpc>
                  <a:spcPct val="90000"/>
                </a:lnSpc>
              </a:pPr>
              <a:r>
                <a:rPr lang="en-US" sz="600" b="1" dirty="0">
                  <a:solidFill>
                    <a:srgbClr val="0000FF"/>
                  </a:solidFill>
                  <a:latin typeface="Courier New"/>
                  <a:cs typeface="Courier New"/>
                </a:rPr>
                <a:t> * The C Programming Language.</a:t>
              </a:r>
            </a:p>
            <a:p>
              <a:pPr>
                <a:lnSpc>
                  <a:spcPct val="90000"/>
                </a:lnSpc>
              </a:pPr>
              <a:r>
                <a:rPr lang="en-US" sz="600" b="1" dirty="0">
                  <a:solidFill>
                    <a:srgbClr val="0000FF"/>
                  </a:solidFill>
                  <a:latin typeface="Courier New"/>
                  <a:cs typeface="Courier New"/>
                </a:rPr>
                <a:t> */</a:t>
              </a:r>
            </a:p>
            <a:p>
              <a:pPr>
                <a:lnSpc>
                  <a:spcPct val="90000"/>
                </a:lnSpc>
              </a:pPr>
              <a:endParaRPr lang="en-US" sz="600" b="1" dirty="0">
                <a:latin typeface="Courier New"/>
                <a:cs typeface="Courier New"/>
              </a:endParaRPr>
            </a:p>
            <a:p>
              <a:pPr>
                <a:lnSpc>
                  <a:spcPct val="90000"/>
                </a:lnSpc>
              </a:pPr>
              <a:r>
                <a:rPr lang="en-US" sz="600" b="1" dirty="0">
                  <a:latin typeface="Courier New"/>
                  <a:cs typeface="Courier New"/>
                </a:rPr>
                <a:t>#include &lt;</a:t>
              </a:r>
              <a:r>
                <a:rPr lang="en-US" sz="600" b="1" dirty="0" err="1">
                  <a:latin typeface="Courier New"/>
                  <a:cs typeface="Courier New"/>
                </a:rPr>
                <a:t>iostream</a:t>
              </a:r>
              <a:r>
                <a:rPr lang="en-US" sz="600" b="1" dirty="0">
                  <a:latin typeface="Courier New"/>
                  <a:cs typeface="Courier New"/>
                </a:rPr>
                <a:t>&gt;</a:t>
              </a:r>
            </a:p>
            <a:p>
              <a:pPr>
                <a:lnSpc>
                  <a:spcPct val="90000"/>
                </a:lnSpc>
              </a:pPr>
              <a:r>
                <a:rPr lang="en-US" sz="600" b="1" dirty="0">
                  <a:latin typeface="Courier New"/>
                  <a:cs typeface="Courier New"/>
                </a:rPr>
                <a:t>using namespace std;</a:t>
              </a:r>
            </a:p>
            <a:p>
              <a:pPr>
                <a:lnSpc>
                  <a:spcPct val="90000"/>
                </a:lnSpc>
              </a:pPr>
              <a:endParaRPr lang="en-US" sz="600" b="1" dirty="0">
                <a:latin typeface="Courier New"/>
                <a:cs typeface="Courier New"/>
              </a:endParaRPr>
            </a:p>
            <a:p>
              <a:pPr>
                <a:lnSpc>
                  <a:spcPct val="90000"/>
                </a:lnSpc>
              </a:pPr>
              <a:r>
                <a:rPr lang="en-US" sz="600" b="1" dirty="0" err="1">
                  <a:latin typeface="Courier New"/>
                  <a:cs typeface="Courier New"/>
                </a:rPr>
                <a:t>int</a:t>
              </a:r>
              <a:r>
                <a:rPr lang="en-US" sz="600" b="1" dirty="0">
                  <a:latin typeface="Courier New"/>
                  <a:cs typeface="Courier New"/>
                </a:rPr>
                <a:t> main() {</a:t>
              </a:r>
            </a:p>
            <a:p>
              <a:pPr>
                <a:lnSpc>
                  <a:spcPct val="90000"/>
                </a:lnSpc>
              </a:pPr>
              <a:r>
                <a:rPr lang="en-US" sz="600" b="1" dirty="0">
                  <a:latin typeface="Courier New"/>
                  <a:cs typeface="Courier New"/>
                </a:rPr>
                <a:t>   </a:t>
              </a:r>
              <a:r>
                <a:rPr lang="en-US" sz="600" b="1" dirty="0" err="1">
                  <a:latin typeface="Courier New"/>
                  <a:cs typeface="Courier New"/>
                </a:rPr>
                <a:t>cout</a:t>
              </a:r>
              <a:r>
                <a:rPr lang="en-US" sz="600" b="1" dirty="0">
                  <a:latin typeface="Courier New"/>
                  <a:cs typeface="Courier New"/>
                </a:rPr>
                <a:t> &lt;&lt; "hello, world" &lt;&lt; </a:t>
              </a:r>
              <a:r>
                <a:rPr lang="en-US" sz="600" b="1" dirty="0" err="1">
                  <a:latin typeface="Courier New"/>
                  <a:cs typeface="Courier New"/>
                </a:rPr>
                <a:t>endl</a:t>
              </a:r>
              <a:r>
                <a:rPr lang="en-US" sz="600" b="1" dirty="0">
                  <a:latin typeface="Courier New"/>
                  <a:cs typeface="Courier New"/>
                </a:rPr>
                <a:t>;</a:t>
              </a:r>
            </a:p>
            <a:p>
              <a:pPr>
                <a:lnSpc>
                  <a:spcPct val="90000"/>
                </a:lnSpc>
              </a:pPr>
              <a:r>
                <a:rPr lang="en-US" sz="600" b="1" dirty="0">
                  <a:latin typeface="Courier New"/>
                  <a:cs typeface="Courier New"/>
                </a:rPr>
                <a:t>   return 0;</a:t>
              </a:r>
            </a:p>
            <a:p>
              <a:pPr>
                <a:lnSpc>
                  <a:spcPct val="90000"/>
                </a:lnSpc>
              </a:pPr>
              <a:r>
                <a:rPr lang="en-US" sz="600" b="1" dirty="0">
                  <a:latin typeface="Courier New"/>
                  <a:cs typeface="Courier New"/>
                </a:rPr>
                <a:t>}</a:t>
              </a:r>
            </a:p>
            <a:p>
              <a:pPr>
                <a:lnSpc>
                  <a:spcPct val="90000"/>
                </a:lnSpc>
              </a:pPr>
              <a:endParaRPr lang="en-US" sz="600" b="1" dirty="0">
                <a:latin typeface="Courier New"/>
                <a:cs typeface="Courier New"/>
              </a:endParaRPr>
            </a:p>
          </p:txBody>
        </p:sp>
      </p:grpSp>
      <p:sp>
        <p:nvSpPr>
          <p:cNvPr id="41" name="TextBox 40"/>
          <p:cNvSpPr txBox="1"/>
          <p:nvPr/>
        </p:nvSpPr>
        <p:spPr>
          <a:xfrm>
            <a:off x="457200" y="1143002"/>
            <a:ext cx="1721746" cy="307777"/>
          </a:xfrm>
          <a:prstGeom prst="rect">
            <a:avLst/>
          </a:prstGeom>
          <a:noFill/>
        </p:spPr>
        <p:txBody>
          <a:bodyPr wrap="square" rtlCol="0">
            <a:spAutoFit/>
          </a:bodyPr>
          <a:lstStyle/>
          <a:p>
            <a:pPr algn="ctr"/>
            <a:r>
              <a:rPr lang="en-US" sz="1400" i="1" dirty="0"/>
              <a:t>source file</a:t>
            </a:r>
          </a:p>
        </p:txBody>
      </p:sp>
      <p:grpSp>
        <p:nvGrpSpPr>
          <p:cNvPr id="48" name="Group 47"/>
          <p:cNvGrpSpPr/>
          <p:nvPr/>
        </p:nvGrpSpPr>
        <p:grpSpPr>
          <a:xfrm>
            <a:off x="3706394" y="4035623"/>
            <a:ext cx="2381484" cy="2366894"/>
            <a:chOff x="3706394" y="4035623"/>
            <a:chExt cx="2381484" cy="2366894"/>
          </a:xfrm>
        </p:grpSpPr>
        <p:cxnSp>
          <p:nvCxnSpPr>
            <p:cNvPr id="40" name="Straight Arrow Connector 39"/>
            <p:cNvCxnSpPr/>
            <p:nvPr/>
          </p:nvCxnSpPr>
          <p:spPr bwMode="auto">
            <a:xfrm flipV="1">
              <a:off x="5017548" y="4208452"/>
              <a:ext cx="1070330" cy="836819"/>
            </a:xfrm>
            <a:prstGeom prst="straightConnector1">
              <a:avLst/>
            </a:prstGeom>
            <a:solidFill>
              <a:schemeClr val="accent1"/>
            </a:solidFill>
            <a:ln w="9525" cap="flat" cmpd="sng" algn="ctr">
              <a:solidFill>
                <a:schemeClr val="tx1"/>
              </a:solidFill>
              <a:prstDash val="solid"/>
              <a:round/>
              <a:headEnd type="none" w="med" len="med"/>
              <a:tailEnd type="triangle" w="lg" len="med"/>
            </a:ln>
            <a:effectLst/>
          </p:spPr>
        </p:cxnSp>
        <p:grpSp>
          <p:nvGrpSpPr>
            <p:cNvPr id="18" name="Group 17"/>
            <p:cNvGrpSpPr/>
            <p:nvPr/>
          </p:nvGrpSpPr>
          <p:grpSpPr>
            <a:xfrm>
              <a:off x="3713415" y="4342463"/>
              <a:ext cx="1704820" cy="2060054"/>
              <a:chOff x="609600" y="1295400"/>
              <a:chExt cx="2362200" cy="1551054"/>
            </a:xfrm>
          </p:grpSpPr>
          <p:sp>
            <p:nvSpPr>
              <p:cNvPr id="19" name="Rectangle 18"/>
              <p:cNvSpPr/>
              <p:nvPr/>
            </p:nvSpPr>
            <p:spPr bwMode="auto">
              <a:xfrm>
                <a:off x="609600" y="1295401"/>
                <a:ext cx="2362200" cy="1551053"/>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srgbClr val="000000">
                    <a:alpha val="43000"/>
                  </a:srgbClr>
                </a:outerShdw>
              </a:effectLst>
            </p:spPr>
            <p:txBody>
              <a:bodyPr vert="horz" wrap="square" lIns="91440" tIns="45720" rIns="91440" bIns="45720" numCol="1" rtlCol="0" anchor="t" anchorCtr="0" compatLnSpc="1">
                <a:prstTxWarp prst="textNoShape">
                  <a:avLst/>
                </a:prstTxWarp>
              </a:bodyPr>
              <a:lstStyle/>
              <a:p>
                <a:endParaRPr lang="en-US"/>
              </a:p>
            </p:txBody>
          </p:sp>
          <p:sp>
            <p:nvSpPr>
              <p:cNvPr id="20" name="Rectangle 19"/>
              <p:cNvSpPr/>
              <p:nvPr/>
            </p:nvSpPr>
            <p:spPr>
              <a:xfrm>
                <a:off x="609600" y="1295400"/>
                <a:ext cx="2362200" cy="956809"/>
              </a:xfrm>
              <a:prstGeom prst="rect">
                <a:avLst/>
              </a:prstGeom>
            </p:spPr>
            <p:txBody>
              <a:bodyPr wrap="square">
                <a:spAutoFit/>
              </a:bodyPr>
              <a:lstStyle/>
              <a:p>
                <a:pPr>
                  <a:lnSpc>
                    <a:spcPct val="90000"/>
                  </a:lnSpc>
                </a:pPr>
                <a:r>
                  <a:rPr lang="en-US" sz="600" b="1" dirty="0">
                    <a:solidFill>
                      <a:srgbClr val="000000"/>
                    </a:solidFill>
                    <a:latin typeface="Courier New"/>
                    <a:cs typeface="Courier New"/>
                  </a:rPr>
                  <a:t>110100110111001011101110001110011</a:t>
                </a:r>
              </a:p>
              <a:p>
                <a:pPr>
                  <a:lnSpc>
                    <a:spcPct val="90000"/>
                  </a:lnSpc>
                </a:pPr>
                <a:r>
                  <a:rPr lang="en-US" sz="600" b="1" dirty="0">
                    <a:solidFill>
                      <a:srgbClr val="000000"/>
                    </a:solidFill>
                    <a:latin typeface="Courier New"/>
                    <a:cs typeface="Courier New"/>
                  </a:rPr>
                  <a:t>111000000100001110000001101111100</a:t>
                </a:r>
              </a:p>
              <a:p>
                <a:pPr>
                  <a:lnSpc>
                    <a:spcPct val="90000"/>
                  </a:lnSpc>
                </a:pPr>
                <a:r>
                  <a:rPr lang="en-US" sz="600" b="1" dirty="0">
                    <a:solidFill>
                      <a:srgbClr val="000000"/>
                    </a:solidFill>
                    <a:latin typeface="Courier New"/>
                    <a:cs typeface="Courier New"/>
                  </a:rPr>
                  <a:t>100010101110100100010001100110111</a:t>
                </a:r>
              </a:p>
              <a:p>
                <a:pPr>
                  <a:lnSpc>
                    <a:spcPct val="90000"/>
                  </a:lnSpc>
                </a:pPr>
                <a:r>
                  <a:rPr lang="en-US" sz="600" b="1" dirty="0">
                    <a:solidFill>
                      <a:srgbClr val="000000"/>
                    </a:solidFill>
                    <a:latin typeface="Courier New"/>
                    <a:cs typeface="Courier New"/>
                  </a:rPr>
                  <a:t>110001001010111010010110110001011</a:t>
                </a:r>
              </a:p>
              <a:p>
                <a:pPr>
                  <a:lnSpc>
                    <a:spcPct val="90000"/>
                  </a:lnSpc>
                </a:pPr>
                <a:r>
                  <a:rPr lang="en-US" sz="600" b="1" dirty="0">
                    <a:solidFill>
                      <a:srgbClr val="000000"/>
                    </a:solidFill>
                    <a:latin typeface="Courier New"/>
                    <a:cs typeface="Courier New"/>
                  </a:rPr>
                  <a:t>101101111101110111111011001101101</a:t>
                </a:r>
              </a:p>
              <a:p>
                <a:pPr>
                  <a:lnSpc>
                    <a:spcPct val="90000"/>
                  </a:lnSpc>
                </a:pPr>
                <a:r>
                  <a:rPr lang="en-US" sz="600" b="1" dirty="0">
                    <a:solidFill>
                      <a:srgbClr val="000000"/>
                    </a:solidFill>
                    <a:latin typeface="Courier New"/>
                    <a:cs typeface="Courier New"/>
                  </a:rPr>
                  <a:t>111001110001111111010001111100011</a:t>
                </a:r>
              </a:p>
              <a:p>
                <a:pPr>
                  <a:lnSpc>
                    <a:spcPct val="90000"/>
                  </a:lnSpc>
                </a:pPr>
                <a:r>
                  <a:rPr lang="en-US" sz="600" b="1" dirty="0">
                    <a:solidFill>
                      <a:srgbClr val="000000"/>
                    </a:solidFill>
                    <a:latin typeface="Courier New"/>
                    <a:cs typeface="Courier New"/>
                  </a:rPr>
                  <a:t>111100111110101111011101000011110</a:t>
                </a:r>
              </a:p>
              <a:p>
                <a:pPr>
                  <a:lnSpc>
                    <a:spcPct val="90000"/>
                  </a:lnSpc>
                </a:pPr>
                <a:r>
                  <a:rPr lang="en-US" sz="600" b="1" dirty="0">
                    <a:solidFill>
                      <a:srgbClr val="000000"/>
                    </a:solidFill>
                    <a:latin typeface="Courier New"/>
                    <a:cs typeface="Courier New"/>
                  </a:rPr>
                  <a:t>110111010000111111010100111001011</a:t>
                </a:r>
              </a:p>
              <a:p>
                <a:pPr>
                  <a:lnSpc>
                    <a:spcPct val="90000"/>
                  </a:lnSpc>
                </a:pPr>
                <a:r>
                  <a:rPr lang="en-US" sz="600" b="1" dirty="0">
                    <a:solidFill>
                      <a:srgbClr val="000000"/>
                    </a:solidFill>
                    <a:latin typeface="Courier New"/>
                    <a:cs typeface="Courier New"/>
                  </a:rPr>
                  <a:t>101111011111010111011111101000101</a:t>
                </a:r>
              </a:p>
              <a:p>
                <a:pPr>
                  <a:lnSpc>
                    <a:spcPct val="90000"/>
                  </a:lnSpc>
                </a:pPr>
                <a:r>
                  <a:rPr lang="en-US" sz="600" b="1" dirty="0">
                    <a:solidFill>
                      <a:srgbClr val="000000"/>
                    </a:solidFill>
                    <a:latin typeface="Courier New"/>
                    <a:cs typeface="Courier New"/>
                  </a:rPr>
                  <a:t>110111100110111010000111000111110</a:t>
                </a:r>
              </a:p>
              <a:p>
                <a:pPr>
                  <a:lnSpc>
                    <a:spcPct val="90000"/>
                  </a:lnSpc>
                </a:pPr>
                <a:r>
                  <a:rPr lang="en-US" sz="600" b="1" dirty="0">
                    <a:solidFill>
                      <a:srgbClr val="000000"/>
                    </a:solidFill>
                    <a:latin typeface="Courier New"/>
                    <a:cs typeface="Courier New"/>
                  </a:rPr>
                  <a:t>101010000111100111001010001001101</a:t>
                </a:r>
              </a:p>
              <a:p>
                <a:pPr>
                  <a:lnSpc>
                    <a:spcPct val="90000"/>
                  </a:lnSpc>
                </a:pPr>
                <a:r>
                  <a:rPr lang="en-US" sz="600" b="1" dirty="0">
                    <a:solidFill>
                      <a:srgbClr val="000000"/>
                    </a:solidFill>
                    <a:latin typeface="Courier New"/>
                    <a:cs typeface="Courier New"/>
                  </a:rPr>
                  <a:t>101101011101110111010111100010011</a:t>
                </a:r>
              </a:p>
              <a:p>
                <a:pPr>
                  <a:lnSpc>
                    <a:spcPct val="90000"/>
                  </a:lnSpc>
                </a:pPr>
                <a:r>
                  <a:rPr lang="en-US" sz="600" b="1" dirty="0">
                    <a:solidFill>
                      <a:srgbClr val="000000"/>
                    </a:solidFill>
                    <a:latin typeface="Courier New"/>
                    <a:cs typeface="Courier New"/>
                  </a:rPr>
                  <a:t>111111111100111111001001110110110</a:t>
                </a:r>
              </a:p>
              <a:p>
                <a:pPr>
                  <a:lnSpc>
                    <a:spcPct val="90000"/>
                  </a:lnSpc>
                </a:pPr>
                <a:r>
                  <a:rPr lang="en-US" sz="600" b="1" dirty="0">
                    <a:solidFill>
                      <a:srgbClr val="000000"/>
                    </a:solidFill>
                    <a:latin typeface="Courier New"/>
                    <a:cs typeface="Courier New"/>
                  </a:rPr>
                  <a:t>110101110011111100011010100100001</a:t>
                </a:r>
              </a:p>
            </p:txBody>
          </p:sp>
        </p:grpSp>
        <p:sp>
          <p:nvSpPr>
            <p:cNvPr id="44" name="TextBox 43"/>
            <p:cNvSpPr txBox="1"/>
            <p:nvPr/>
          </p:nvSpPr>
          <p:spPr>
            <a:xfrm>
              <a:off x="3706394" y="4035623"/>
              <a:ext cx="1721746" cy="307777"/>
            </a:xfrm>
            <a:prstGeom prst="rect">
              <a:avLst/>
            </a:prstGeom>
            <a:noFill/>
          </p:spPr>
          <p:txBody>
            <a:bodyPr wrap="square" rtlCol="0">
              <a:spAutoFit/>
            </a:bodyPr>
            <a:lstStyle/>
            <a:p>
              <a:pPr algn="ctr"/>
              <a:r>
                <a:rPr lang="en-US" sz="1400" i="1" dirty="0"/>
                <a:t>library file</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7"/>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nodeType="afterEffect">
                                  <p:stCondLst>
                                    <p:cond delay="0"/>
                                  </p:stCondLst>
                                  <p:childTnLst>
                                    <p:set>
                                      <p:cBhvr>
                                        <p:cTn id="17" dur="1" fill="hold">
                                          <p:stCondLst>
                                            <p:cond delay="0"/>
                                          </p:stCondLst>
                                        </p:cTn>
                                        <p:tgtEl>
                                          <p:spTgt spid="48"/>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5800" y="1295400"/>
            <a:ext cx="7772400" cy="5334000"/>
          </a:xfrm>
        </p:spPr>
        <p:txBody>
          <a:bodyPr/>
          <a:lstStyle/>
          <a:p>
            <a:pPr>
              <a:lnSpc>
                <a:spcPct val="90000"/>
              </a:lnSpc>
              <a:spcBef>
                <a:spcPts val="0"/>
              </a:spcBef>
              <a:spcAft>
                <a:spcPts val="600"/>
              </a:spcAft>
              <a:buClr>
                <a:schemeClr val="tx1"/>
              </a:buClr>
            </a:pPr>
            <a:r>
              <a:rPr lang="en-US" altLang="zh-CN" sz="2400" b="1" i="1" dirty="0">
                <a:solidFill>
                  <a:srgbClr val="FF0000"/>
                </a:solidFill>
              </a:rPr>
              <a:t>IDE</a:t>
            </a:r>
            <a:r>
              <a:rPr lang="zh-CN" altLang="en-US" sz="2400" dirty="0"/>
              <a:t> </a:t>
            </a:r>
            <a:r>
              <a:rPr lang="en-US" altLang="zh-CN" sz="2400" dirty="0"/>
              <a:t>(</a:t>
            </a:r>
            <a:r>
              <a:rPr lang="en-US" altLang="zh-CN" sz="2400" dirty="0">
                <a:solidFill>
                  <a:srgbClr val="FF0000"/>
                </a:solidFill>
              </a:rPr>
              <a:t>I</a:t>
            </a:r>
            <a:r>
              <a:rPr lang="en-US" altLang="zh-CN" sz="2400" dirty="0"/>
              <a:t>ntegrated </a:t>
            </a:r>
            <a:r>
              <a:rPr lang="en-US" altLang="zh-CN" sz="2400" dirty="0">
                <a:solidFill>
                  <a:srgbClr val="FF0000"/>
                </a:solidFill>
              </a:rPr>
              <a:t>D</a:t>
            </a:r>
            <a:r>
              <a:rPr lang="en-US" altLang="zh-CN" sz="2400" dirty="0"/>
              <a:t>evelopment </a:t>
            </a:r>
            <a:r>
              <a:rPr lang="en-US" altLang="zh-CN" sz="2400" dirty="0">
                <a:solidFill>
                  <a:srgbClr val="FF0000"/>
                </a:solidFill>
              </a:rPr>
              <a:t>E</a:t>
            </a:r>
            <a:r>
              <a:rPr lang="en-US" altLang="zh-CN" sz="2400" dirty="0"/>
              <a:t>nvironment): A software that provides comprehensive facilities to computer programmers for software development, and normally consists of</a:t>
            </a:r>
          </a:p>
          <a:p>
            <a:pPr lvl="1">
              <a:lnSpc>
                <a:spcPct val="90000"/>
              </a:lnSpc>
              <a:spcBef>
                <a:spcPts val="0"/>
              </a:spcBef>
              <a:spcAft>
                <a:spcPts val="600"/>
              </a:spcAft>
              <a:buClr>
                <a:schemeClr val="tx1"/>
              </a:buClr>
            </a:pPr>
            <a:r>
              <a:rPr lang="en-US" altLang="zh-CN" sz="2400" b="1" i="1" dirty="0">
                <a:solidFill>
                  <a:srgbClr val="FF0000"/>
                </a:solidFill>
              </a:rPr>
              <a:t>a source code editor</a:t>
            </a:r>
            <a:r>
              <a:rPr lang="en-US" altLang="zh-CN" sz="2400" dirty="0"/>
              <a:t>, which sometimes containing,</a:t>
            </a:r>
          </a:p>
          <a:p>
            <a:pPr lvl="2">
              <a:lnSpc>
                <a:spcPct val="90000"/>
              </a:lnSpc>
              <a:spcBef>
                <a:spcPts val="0"/>
              </a:spcBef>
              <a:spcAft>
                <a:spcPts val="600"/>
              </a:spcAft>
            </a:pPr>
            <a:r>
              <a:rPr lang="en-US" altLang="zh-CN" dirty="0"/>
              <a:t>a class browser, an object browser, and a class hierarchy diagram, for use in </a:t>
            </a:r>
            <a:r>
              <a:rPr lang="en-US" altLang="zh-CN" dirty="0">
                <a:solidFill>
                  <a:srgbClr val="FF0000"/>
                </a:solidFill>
              </a:rPr>
              <a:t>object-oriented</a:t>
            </a:r>
            <a:r>
              <a:rPr lang="en-US" altLang="zh-CN" dirty="0"/>
              <a:t> software development</a:t>
            </a:r>
            <a:endParaRPr lang="zh-CN" altLang="en-US" dirty="0"/>
          </a:p>
          <a:p>
            <a:pPr lvl="2">
              <a:lnSpc>
                <a:spcPct val="90000"/>
              </a:lnSpc>
              <a:spcBef>
                <a:spcPts val="0"/>
              </a:spcBef>
              <a:spcAft>
                <a:spcPts val="600"/>
              </a:spcAft>
              <a:buClr>
                <a:schemeClr val="tx1"/>
              </a:buClr>
            </a:pPr>
            <a:r>
              <a:rPr lang="en-US" altLang="zh-CN" b="1" i="1" dirty="0">
                <a:solidFill>
                  <a:srgbClr val="FF0000"/>
                </a:solidFill>
              </a:rPr>
              <a:t>GUI</a:t>
            </a:r>
            <a:r>
              <a:rPr lang="en-US" altLang="zh-CN" dirty="0"/>
              <a:t> (</a:t>
            </a:r>
            <a:r>
              <a:rPr lang="en-US" altLang="zh-CN" dirty="0">
                <a:solidFill>
                  <a:srgbClr val="FF0000"/>
                </a:solidFill>
              </a:rPr>
              <a:t>G</a:t>
            </a:r>
            <a:r>
              <a:rPr lang="en-US" altLang="zh-CN" dirty="0"/>
              <a:t>raphical </a:t>
            </a:r>
            <a:r>
              <a:rPr lang="en-US" altLang="zh-CN" dirty="0">
                <a:solidFill>
                  <a:srgbClr val="FF0000"/>
                </a:solidFill>
              </a:rPr>
              <a:t>U</a:t>
            </a:r>
            <a:r>
              <a:rPr lang="en-US" altLang="zh-CN" dirty="0"/>
              <a:t>ser </a:t>
            </a:r>
            <a:r>
              <a:rPr lang="en-US" altLang="zh-CN" dirty="0">
                <a:solidFill>
                  <a:srgbClr val="FF0000"/>
                </a:solidFill>
              </a:rPr>
              <a:t>I</a:t>
            </a:r>
            <a:r>
              <a:rPr lang="en-US" altLang="zh-CN" dirty="0"/>
              <a:t>nterface) construction tools</a:t>
            </a:r>
          </a:p>
          <a:p>
            <a:pPr lvl="2">
              <a:lnSpc>
                <a:spcPct val="90000"/>
              </a:lnSpc>
              <a:spcBef>
                <a:spcPts val="0"/>
              </a:spcBef>
              <a:spcAft>
                <a:spcPts val="600"/>
              </a:spcAft>
            </a:pPr>
            <a:r>
              <a:rPr lang="en-US" altLang="zh-CN" dirty="0"/>
              <a:t>a version control system</a:t>
            </a:r>
          </a:p>
          <a:p>
            <a:pPr lvl="1">
              <a:lnSpc>
                <a:spcPct val="90000"/>
              </a:lnSpc>
              <a:spcBef>
                <a:spcPts val="0"/>
              </a:spcBef>
              <a:spcAft>
                <a:spcPts val="600"/>
              </a:spcAft>
            </a:pPr>
            <a:r>
              <a:rPr lang="en-US" altLang="zh-CN" sz="2400" dirty="0"/>
              <a:t>build automation tools (must at least contain a </a:t>
            </a:r>
            <a:r>
              <a:rPr lang="en-US" altLang="zh-CN" sz="2400" b="1" i="1" dirty="0">
                <a:solidFill>
                  <a:srgbClr val="FF0000"/>
                </a:solidFill>
              </a:rPr>
              <a:t>compiler</a:t>
            </a:r>
            <a:r>
              <a:rPr lang="en-US" altLang="zh-CN" sz="2400" dirty="0"/>
              <a:t> or an </a:t>
            </a:r>
            <a:r>
              <a:rPr lang="en-US" altLang="zh-CN" sz="2400" b="1" i="1" dirty="0">
                <a:solidFill>
                  <a:srgbClr val="FF0000"/>
                </a:solidFill>
              </a:rPr>
              <a:t>interpreter</a:t>
            </a:r>
            <a:r>
              <a:rPr lang="en-US" altLang="zh-CN" sz="2400" dirty="0"/>
              <a:t>, or both, sometimes a </a:t>
            </a:r>
            <a:r>
              <a:rPr lang="en-US" altLang="zh-CN" sz="2400" b="1" i="1" dirty="0">
                <a:solidFill>
                  <a:srgbClr val="FF0000"/>
                </a:solidFill>
              </a:rPr>
              <a:t>linker</a:t>
            </a:r>
            <a:r>
              <a:rPr lang="en-US" altLang="zh-CN" sz="2400" dirty="0"/>
              <a:t> too)</a:t>
            </a:r>
          </a:p>
          <a:p>
            <a:pPr lvl="1">
              <a:lnSpc>
                <a:spcPct val="90000"/>
              </a:lnSpc>
              <a:spcBef>
                <a:spcPts val="0"/>
              </a:spcBef>
              <a:spcAft>
                <a:spcPts val="600"/>
              </a:spcAft>
            </a:pPr>
            <a:r>
              <a:rPr lang="en-US" altLang="zh-CN" sz="2400" dirty="0"/>
              <a:t>a </a:t>
            </a:r>
            <a:r>
              <a:rPr lang="en-US" altLang="zh-CN" sz="2400" b="1" i="1" dirty="0" smtClean="0">
                <a:solidFill>
                  <a:srgbClr val="FF0000"/>
                </a:solidFill>
              </a:rPr>
              <a:t>debugger</a:t>
            </a:r>
          </a:p>
          <a:p>
            <a:pPr>
              <a:lnSpc>
                <a:spcPct val="90000"/>
              </a:lnSpc>
              <a:spcBef>
                <a:spcPts val="0"/>
              </a:spcBef>
              <a:spcAft>
                <a:spcPts val="600"/>
              </a:spcAft>
            </a:pPr>
            <a:r>
              <a:rPr lang="en-US" altLang="zh-CN" sz="2400" dirty="0"/>
              <a:t>All these components may be from a third party</a:t>
            </a:r>
            <a:r>
              <a:rPr lang="en-US" altLang="zh-CN" sz="2400" dirty="0" smtClean="0"/>
              <a:t>.</a:t>
            </a:r>
            <a:endParaRPr lang="zh-CN" altLang="en-US" sz="2400" dirty="0"/>
          </a:p>
        </p:txBody>
      </p:sp>
      <p:sp>
        <p:nvSpPr>
          <p:cNvPr id="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IDE &amp; Compiler</a:t>
            </a:r>
            <a:endParaRPr lang="en-US" sz="4000" dirty="0">
              <a:solidFill>
                <a:schemeClr val="tx1"/>
              </a:solidFill>
            </a:endParaRPr>
          </a:p>
        </p:txBody>
      </p:sp>
    </p:spTree>
    <p:extLst>
      <p:ext uri="{BB962C8B-B14F-4D97-AF65-F5344CB8AC3E}">
        <p14:creationId xmlns:p14="http://schemas.microsoft.com/office/powerpoint/2010/main" val="4253504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5800" y="1295400"/>
            <a:ext cx="7772400" cy="5105400"/>
          </a:xfrm>
        </p:spPr>
        <p:txBody>
          <a:bodyPr/>
          <a:lstStyle/>
          <a:p>
            <a:pPr>
              <a:spcBef>
                <a:spcPts val="600"/>
              </a:spcBef>
              <a:spcAft>
                <a:spcPts val="600"/>
              </a:spcAft>
            </a:pPr>
            <a:r>
              <a:rPr lang="en-US" altLang="zh-CN" sz="2400" dirty="0"/>
              <a:t>IDEs, e.g.,</a:t>
            </a:r>
          </a:p>
          <a:p>
            <a:pPr lvl="1">
              <a:spcBef>
                <a:spcPts val="0"/>
              </a:spcBef>
              <a:spcAft>
                <a:spcPts val="0"/>
              </a:spcAft>
            </a:pPr>
            <a:r>
              <a:rPr lang="en-US" altLang="zh-CN" sz="2000" dirty="0" err="1"/>
              <a:t>Qt</a:t>
            </a:r>
            <a:r>
              <a:rPr lang="en-US" altLang="zh-CN" sz="2000" dirty="0"/>
              <a:t> </a:t>
            </a:r>
            <a:r>
              <a:rPr lang="en-US" altLang="zh-CN" sz="2000" dirty="0" err="1"/>
              <a:t>Creater</a:t>
            </a:r>
            <a:endParaRPr lang="en-US" altLang="zh-CN" sz="2000" dirty="0"/>
          </a:p>
          <a:p>
            <a:pPr lvl="1">
              <a:spcBef>
                <a:spcPts val="0"/>
              </a:spcBef>
              <a:spcAft>
                <a:spcPts val="0"/>
              </a:spcAft>
            </a:pPr>
            <a:r>
              <a:rPr lang="en-US" altLang="zh-CN" sz="2000" dirty="0"/>
              <a:t>Microsoft Visual Studio</a:t>
            </a:r>
          </a:p>
          <a:p>
            <a:pPr lvl="1">
              <a:spcBef>
                <a:spcPts val="0"/>
              </a:spcBef>
              <a:spcAft>
                <a:spcPts val="0"/>
              </a:spcAft>
            </a:pPr>
            <a:r>
              <a:rPr lang="en-US" altLang="zh-CN" sz="2000" dirty="0"/>
              <a:t>Apple </a:t>
            </a:r>
            <a:r>
              <a:rPr lang="en-US" altLang="zh-CN" sz="2000" dirty="0" err="1"/>
              <a:t>Xcode</a:t>
            </a:r>
            <a:endParaRPr lang="en-US" altLang="zh-CN" sz="2000" dirty="0"/>
          </a:p>
          <a:p>
            <a:pPr lvl="1">
              <a:spcBef>
                <a:spcPts val="0"/>
              </a:spcBef>
              <a:spcAft>
                <a:spcPts val="0"/>
              </a:spcAft>
            </a:pPr>
            <a:r>
              <a:rPr lang="en-US" altLang="zh-CN" sz="2000" dirty="0"/>
              <a:t>Code::Blocks</a:t>
            </a:r>
          </a:p>
          <a:p>
            <a:pPr>
              <a:spcBef>
                <a:spcPts val="600"/>
              </a:spcBef>
              <a:spcAft>
                <a:spcPts val="600"/>
              </a:spcAft>
            </a:pPr>
            <a:r>
              <a:rPr lang="en-US" altLang="zh-CN" sz="2400" dirty="0"/>
              <a:t>Compilers, e.g., </a:t>
            </a:r>
          </a:p>
          <a:p>
            <a:pPr lvl="1">
              <a:spcBef>
                <a:spcPts val="0"/>
              </a:spcBef>
              <a:spcAft>
                <a:spcPts val="0"/>
              </a:spcAft>
            </a:pPr>
            <a:r>
              <a:rPr lang="en-US" altLang="zh-CN" sz="2000" dirty="0"/>
              <a:t>Microsoft Visual C++ compiler</a:t>
            </a:r>
          </a:p>
          <a:p>
            <a:pPr lvl="1">
              <a:spcBef>
                <a:spcPts val="0"/>
              </a:spcBef>
              <a:spcAft>
                <a:spcPts val="0"/>
              </a:spcAft>
            </a:pPr>
            <a:r>
              <a:rPr lang="en-US" altLang="zh-CN" sz="2000" dirty="0"/>
              <a:t>GCC (GNU Compiler Collection)</a:t>
            </a:r>
          </a:p>
          <a:p>
            <a:pPr lvl="1">
              <a:spcBef>
                <a:spcPts val="0"/>
              </a:spcBef>
              <a:spcAft>
                <a:spcPts val="0"/>
              </a:spcAft>
            </a:pPr>
            <a:r>
              <a:rPr lang="en-US" altLang="zh-CN" sz="2000" dirty="0"/>
              <a:t>MinGW (Minimalist GNU for Windows)</a:t>
            </a:r>
          </a:p>
          <a:p>
            <a:pPr>
              <a:spcBef>
                <a:spcPts val="600"/>
              </a:spcBef>
              <a:spcAft>
                <a:spcPts val="600"/>
              </a:spcAft>
            </a:pPr>
            <a:r>
              <a:rPr lang="en-US" altLang="zh-CN" sz="2400" dirty="0"/>
              <a:t>GUI and additional libraries support, e.g.,</a:t>
            </a:r>
          </a:p>
          <a:p>
            <a:pPr lvl="1">
              <a:spcBef>
                <a:spcPts val="0"/>
              </a:spcBef>
              <a:spcAft>
                <a:spcPts val="0"/>
              </a:spcAft>
            </a:pPr>
            <a:r>
              <a:rPr lang="en-US" altLang="zh-CN" sz="2000" dirty="0" err="1"/>
              <a:t>Qt</a:t>
            </a:r>
            <a:endParaRPr lang="en-US" altLang="zh-CN" sz="2000" dirty="0"/>
          </a:p>
          <a:p>
            <a:pPr lvl="1">
              <a:spcBef>
                <a:spcPts val="0"/>
              </a:spcBef>
              <a:spcAft>
                <a:spcPts val="0"/>
              </a:spcAft>
            </a:pPr>
            <a:r>
              <a:rPr lang="en-US" altLang="zh-CN" sz="2000" dirty="0"/>
              <a:t>MFC (Microsoft Foundation Classes)</a:t>
            </a:r>
          </a:p>
          <a:p>
            <a:pPr lvl="1">
              <a:spcBef>
                <a:spcPts val="0"/>
              </a:spcBef>
              <a:spcAft>
                <a:spcPts val="0"/>
              </a:spcAft>
            </a:pPr>
            <a:r>
              <a:rPr lang="en-US" altLang="zh-CN" sz="2000" dirty="0" err="1"/>
              <a:t>StanfordCPPLib</a:t>
            </a:r>
            <a:r>
              <a:rPr lang="en-US" altLang="zh-CN" sz="2000" dirty="0"/>
              <a:t> (from the textbook)</a:t>
            </a:r>
          </a:p>
          <a:p>
            <a:pPr lvl="1">
              <a:spcBef>
                <a:spcPts val="0"/>
              </a:spcBef>
              <a:spcAft>
                <a:spcPts val="0"/>
              </a:spcAft>
            </a:pPr>
            <a:r>
              <a:rPr lang="en-US" altLang="zh-CN" sz="2000" dirty="0"/>
              <a:t>OpenCV (Open source computer vision libraries)</a:t>
            </a:r>
          </a:p>
        </p:txBody>
      </p:sp>
      <p:sp>
        <p:nvSpPr>
          <p:cNvPr id="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IDE &amp; Compiler</a:t>
            </a:r>
            <a:endParaRPr lang="en-US" sz="4000" dirty="0">
              <a:solidFill>
                <a:schemeClr val="tx1"/>
              </a:solidFill>
            </a:endParaRPr>
          </a:p>
        </p:txBody>
      </p:sp>
      <p:pic>
        <p:nvPicPr>
          <p:cNvPr id="2" name="Picture 1"/>
          <p:cNvPicPr>
            <a:picLocks noChangeAspect="1"/>
          </p:cNvPicPr>
          <p:nvPr/>
        </p:nvPicPr>
        <p:blipFill>
          <a:blip r:embed="rId3"/>
          <a:stretch>
            <a:fillRect/>
          </a:stretch>
        </p:blipFill>
        <p:spPr>
          <a:xfrm>
            <a:off x="5181600" y="1295400"/>
            <a:ext cx="3724275" cy="2819400"/>
          </a:xfrm>
          <a:prstGeom prst="rect">
            <a:avLst/>
          </a:prstGeom>
        </p:spPr>
      </p:pic>
      <p:pic>
        <p:nvPicPr>
          <p:cNvPr id="4" name="图片 3"/>
          <p:cNvPicPr>
            <a:picLocks noChangeAspect="1"/>
          </p:cNvPicPr>
          <p:nvPr/>
        </p:nvPicPr>
        <p:blipFill>
          <a:blip r:embed="rId4"/>
          <a:stretch>
            <a:fillRect/>
          </a:stretch>
        </p:blipFill>
        <p:spPr>
          <a:xfrm>
            <a:off x="6781800" y="5243512"/>
            <a:ext cx="781050" cy="942975"/>
          </a:xfrm>
          <a:prstGeom prst="rect">
            <a:avLst/>
          </a:prstGeom>
        </p:spPr>
      </p:pic>
    </p:spTree>
    <p:extLst>
      <p:ext uri="{BB962C8B-B14F-4D97-AF65-F5344CB8AC3E}">
        <p14:creationId xmlns:p14="http://schemas.microsoft.com/office/powerpoint/2010/main" val="1735182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11" end="11"/>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2" end="12"/>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8146" name="Picture 2" descr="227px-K&amp;R_C"/>
          <p:cNvPicPr>
            <a:picLocks noChangeAspect="1" noChangeArrowheads="1"/>
          </p:cNvPicPr>
          <p:nvPr/>
        </p:nvPicPr>
        <p:blipFill>
          <a:blip r:embed="rId3"/>
          <a:srcRect t="4732" b="2367"/>
          <a:stretch>
            <a:fillRect/>
          </a:stretch>
        </p:blipFill>
        <p:spPr bwMode="auto">
          <a:xfrm>
            <a:off x="5638800" y="1644650"/>
            <a:ext cx="3327400" cy="4318000"/>
          </a:xfrm>
          <a:prstGeom prst="rect">
            <a:avLst/>
          </a:prstGeom>
          <a:noFill/>
          <a:ln w="9525">
            <a:solidFill>
              <a:schemeClr val="tx1"/>
            </a:solidFill>
            <a:miter lim="800000"/>
            <a:headEnd/>
            <a:tailEnd/>
          </a:ln>
        </p:spPr>
      </p:pic>
      <p:sp>
        <p:nvSpPr>
          <p:cNvPr id="518147" name="Rectangle 3"/>
          <p:cNvSpPr>
            <a:spLocks noGrp="1" noChangeArrowheads="1"/>
          </p:cNvSpPr>
          <p:nvPr>
            <p:ph type="title"/>
          </p:nvPr>
        </p:nvSpPr>
        <p:spPr>
          <a:xfrm>
            <a:off x="0" y="76200"/>
            <a:ext cx="9144000" cy="1143000"/>
          </a:xfrm>
          <a:noFill/>
          <a:ln/>
        </p:spPr>
        <p:txBody>
          <a:bodyPr/>
          <a:lstStyle/>
          <a:p>
            <a:r>
              <a:rPr lang="en-US" sz="4000" dirty="0">
                <a:solidFill>
                  <a:srgbClr val="FF0000"/>
                </a:solidFill>
              </a:rPr>
              <a:t>The “Hello World” Program</a:t>
            </a:r>
            <a:endParaRPr lang="en-US" sz="4000" dirty="0">
              <a:solidFill>
                <a:schemeClr val="tx1"/>
              </a:solidFill>
            </a:endParaRPr>
          </a:p>
        </p:txBody>
      </p:sp>
      <p:sp>
        <p:nvSpPr>
          <p:cNvPr id="518148" name="Text Box 4"/>
          <p:cNvSpPr txBox="1">
            <a:spLocks noChangeArrowheads="1"/>
          </p:cNvSpPr>
          <p:nvPr/>
        </p:nvSpPr>
        <p:spPr bwMode="auto">
          <a:xfrm>
            <a:off x="381000" y="1562102"/>
            <a:ext cx="5029200" cy="4567404"/>
          </a:xfrm>
          <a:prstGeom prst="rect">
            <a:avLst/>
          </a:prstGeom>
          <a:noFill/>
          <a:ln w="9525">
            <a:noFill/>
            <a:miter lim="800000"/>
            <a:headEnd/>
            <a:tailEnd/>
          </a:ln>
          <a:effectLst/>
        </p:spPr>
        <p:txBody>
          <a:bodyPr wrap="square">
            <a:prstTxWarp prst="textNoShape">
              <a:avLst/>
            </a:prstTxWarp>
            <a:spAutoFit/>
          </a:bodyPr>
          <a:lstStyle/>
          <a:p>
            <a:pPr>
              <a:lnSpc>
                <a:spcPct val="90000"/>
              </a:lnSpc>
              <a:spcBef>
                <a:spcPts val="0"/>
              </a:spcBef>
              <a:spcAft>
                <a:spcPts val="1200"/>
              </a:spcAft>
            </a:pPr>
            <a:r>
              <a:rPr lang="en-US" dirty="0"/>
              <a:t>The C++ programming language is an extension of the </a:t>
            </a:r>
            <a:r>
              <a:rPr lang="en-US" altLang="zh-CN" dirty="0"/>
              <a:t>C</a:t>
            </a:r>
            <a:r>
              <a:rPr lang="en-US" dirty="0"/>
              <a:t> language, which was developed at Bell Labs in the early 1970s.  The primary reference manual for C was written by Brian Kernighan and Dennis Ritchie.</a:t>
            </a:r>
          </a:p>
          <a:p>
            <a:pPr>
              <a:lnSpc>
                <a:spcPct val="90000"/>
              </a:lnSpc>
              <a:spcBef>
                <a:spcPts val="0"/>
              </a:spcBef>
              <a:spcAft>
                <a:spcPts val="1200"/>
              </a:spcAft>
            </a:pPr>
            <a:r>
              <a:rPr lang="en-US" altLang="zh-CN" dirty="0"/>
              <a:t>On the first page of their book, the authors suggest that the best way to begin learning a new programming language is to write a simple program that prints the message “hello, world” on the display.  That advice remains sound today.</a:t>
            </a:r>
          </a:p>
        </p:txBody>
      </p:sp>
      <p:grpSp>
        <p:nvGrpSpPr>
          <p:cNvPr id="2" name="Group 6"/>
          <p:cNvGrpSpPr>
            <a:grpSpLocks/>
          </p:cNvGrpSpPr>
          <p:nvPr/>
        </p:nvGrpSpPr>
        <p:grpSpPr bwMode="auto">
          <a:xfrm>
            <a:off x="5624513" y="1638302"/>
            <a:ext cx="3338512" cy="4333875"/>
            <a:chOff x="3543" y="1190"/>
            <a:chExt cx="2103" cy="2730"/>
          </a:xfrm>
        </p:grpSpPr>
        <p:sp>
          <p:nvSpPr>
            <p:cNvPr id="518151" name="Rectangle 7"/>
            <p:cNvSpPr>
              <a:spLocks noChangeArrowheads="1"/>
            </p:cNvSpPr>
            <p:nvPr/>
          </p:nvSpPr>
          <p:spPr bwMode="auto">
            <a:xfrm>
              <a:off x="3543" y="1190"/>
              <a:ext cx="2103" cy="273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a:p>
          </p:txBody>
        </p:sp>
        <p:sp>
          <p:nvSpPr>
            <p:cNvPr id="518152" name="Text Box 8"/>
            <p:cNvSpPr txBox="1">
              <a:spLocks noChangeArrowheads="1"/>
            </p:cNvSpPr>
            <p:nvPr/>
          </p:nvSpPr>
          <p:spPr bwMode="auto">
            <a:xfrm>
              <a:off x="3552" y="1564"/>
              <a:ext cx="2064" cy="1988"/>
            </a:xfrm>
            <a:prstGeom prst="rect">
              <a:avLst/>
            </a:prstGeom>
            <a:noFill/>
            <a:ln w="9525">
              <a:noFill/>
              <a:miter lim="800000"/>
              <a:headEnd/>
              <a:tailEnd/>
            </a:ln>
            <a:effectLst/>
          </p:spPr>
          <p:txBody>
            <a:bodyPr>
              <a:prstTxWarp prst="textNoShape">
                <a:avLst/>
              </a:prstTxWarp>
              <a:spAutoFit/>
            </a:bodyPr>
            <a:lstStyle/>
            <a:p>
              <a:pPr algn="just">
                <a:lnSpc>
                  <a:spcPct val="90000"/>
                </a:lnSpc>
                <a:spcAft>
                  <a:spcPct val="50000"/>
                </a:spcAft>
              </a:pPr>
              <a:r>
                <a:rPr lang="en-US" sz="1200" dirty="0"/>
                <a:t>1.1 Getting Started</a:t>
              </a:r>
            </a:p>
            <a:p>
              <a:pPr algn="just">
                <a:lnSpc>
                  <a:spcPct val="90000"/>
                </a:lnSpc>
                <a:spcAft>
                  <a:spcPct val="50000"/>
                </a:spcAft>
              </a:pPr>
              <a:r>
                <a:rPr lang="en-US" sz="1200" dirty="0">
                  <a:latin typeface="Courier New" charset="0"/>
                </a:rPr>
                <a:t>  </a:t>
              </a:r>
              <a:r>
                <a:rPr lang="en-US" sz="1200" dirty="0"/>
                <a:t>The only way to learn a new programming language is to write programs in it.  The first program to write is the same for all languages:</a:t>
              </a:r>
            </a:p>
            <a:p>
              <a:pPr algn="just">
                <a:lnSpc>
                  <a:spcPct val="90000"/>
                </a:lnSpc>
              </a:pPr>
              <a:r>
                <a:rPr lang="en-US" sz="1200" dirty="0"/>
                <a:t>      </a:t>
              </a:r>
              <a:r>
                <a:rPr lang="en-US" sz="1200" i="1" dirty="0"/>
                <a:t>Print the words</a:t>
              </a:r>
            </a:p>
            <a:p>
              <a:pPr algn="just">
                <a:lnSpc>
                  <a:spcPct val="90000"/>
                </a:lnSpc>
                <a:spcAft>
                  <a:spcPct val="50000"/>
                </a:spcAft>
              </a:pPr>
              <a:r>
                <a:rPr lang="en-US" sz="1200" i="1" dirty="0"/>
                <a:t>           </a:t>
              </a:r>
              <a:r>
                <a:rPr lang="en-US" sz="1000" b="1" dirty="0">
                  <a:latin typeface="Courier New" charset="0"/>
                </a:rPr>
                <a:t>hello, world</a:t>
              </a:r>
              <a:endParaRPr lang="en-US" sz="1200" b="1" dirty="0">
                <a:latin typeface="Courier New" charset="0"/>
              </a:endParaRPr>
            </a:p>
            <a:p>
              <a:pPr algn="just">
                <a:lnSpc>
                  <a:spcPct val="90000"/>
                </a:lnSpc>
                <a:spcAft>
                  <a:spcPct val="50000"/>
                </a:spcAft>
              </a:pPr>
              <a:r>
                <a:rPr lang="en-US" sz="1200" dirty="0"/>
                <a:t>This is the big hurdle; to leap over it you have to be able to create the program text somewhere, compile it, load it, run it, and find out where your output went.  With these mechanical details mastered, everything else is comparatively easy.</a:t>
              </a:r>
            </a:p>
            <a:p>
              <a:pPr algn="just">
                <a:lnSpc>
                  <a:spcPct val="90000"/>
                </a:lnSpc>
                <a:spcAft>
                  <a:spcPct val="50000"/>
                </a:spcAft>
              </a:pPr>
              <a:r>
                <a:rPr lang="en-US" sz="1200" dirty="0">
                  <a:latin typeface="Courier New" charset="0"/>
                </a:rPr>
                <a:t>   </a:t>
              </a:r>
              <a:r>
                <a:rPr lang="en-US" sz="1200" dirty="0"/>
                <a:t>In C, the program to print “</a:t>
              </a:r>
              <a:r>
                <a:rPr lang="en-US" sz="1000" b="1" dirty="0">
                  <a:latin typeface="Courier New" charset="0"/>
                </a:rPr>
                <a:t>hello, world</a:t>
              </a:r>
              <a:r>
                <a:rPr lang="en-US" sz="1200" dirty="0"/>
                <a:t>” is</a:t>
              </a:r>
            </a:p>
            <a:p>
              <a:pPr algn="just">
                <a:lnSpc>
                  <a:spcPct val="90000"/>
                </a:lnSpc>
                <a:spcAft>
                  <a:spcPct val="50000"/>
                </a:spcAft>
              </a:pPr>
              <a:r>
                <a:rPr lang="en-US" sz="1000" b="1" dirty="0">
                  <a:latin typeface="Courier New" charset="0"/>
                </a:rPr>
                <a:t>     #include &lt;</a:t>
              </a:r>
              <a:r>
                <a:rPr lang="en-US" sz="1000" b="1" dirty="0" err="1">
                  <a:latin typeface="Courier New" charset="0"/>
                </a:rPr>
                <a:t>stdio.h</a:t>
              </a:r>
              <a:r>
                <a:rPr lang="en-US" sz="1000" b="1" dirty="0">
                  <a:latin typeface="Courier New" charset="0"/>
                </a:rPr>
                <a:t>&gt;</a:t>
              </a:r>
            </a:p>
            <a:p>
              <a:pPr algn="just">
                <a:lnSpc>
                  <a:spcPct val="90000"/>
                </a:lnSpc>
              </a:pPr>
              <a:r>
                <a:rPr lang="en-US" sz="1000" b="1" dirty="0">
                  <a:latin typeface="Courier New" charset="0"/>
                </a:rPr>
                <a:t>     main() {</a:t>
              </a:r>
            </a:p>
            <a:p>
              <a:pPr algn="just">
                <a:lnSpc>
                  <a:spcPct val="90000"/>
                </a:lnSpc>
              </a:pPr>
              <a:r>
                <a:rPr lang="en-US" sz="1000" b="1" dirty="0">
                  <a:latin typeface="Courier New" charset="0"/>
                </a:rPr>
                <a:t>         </a:t>
              </a:r>
              <a:r>
                <a:rPr lang="en-US" sz="1000" b="1" dirty="0" err="1">
                  <a:latin typeface="Courier New" charset="0"/>
                </a:rPr>
                <a:t>printf</a:t>
              </a:r>
              <a:r>
                <a:rPr lang="en-US" sz="1000" b="1" dirty="0">
                  <a:latin typeface="Courier New" charset="0"/>
                </a:rPr>
                <a:t>(“hello, world\n”);</a:t>
              </a:r>
            </a:p>
            <a:p>
              <a:pPr algn="just">
                <a:lnSpc>
                  <a:spcPct val="90000"/>
                </a:lnSpc>
              </a:pPr>
              <a:r>
                <a:rPr lang="en-US" sz="1000" b="1" dirty="0">
                  <a:latin typeface="Courier New" charset="0"/>
                </a:rPr>
                <a:t>     }</a:t>
              </a:r>
              <a:endParaRPr lang="en-US" sz="1200" b="1"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8148">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lank Presentation">
  <a:themeElements>
    <a:clrScheme name="Custom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3333CC"/>
      </a:hlink>
      <a:folHlink>
        <a:srgbClr val="3333CC"/>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PB Drive:Applications:Microsoft Office 98:Templates:Blank Presentation</Template>
  <TotalTime>14773</TotalTime>
  <Words>5435</Words>
  <Application>Microsoft Office PowerPoint</Application>
  <PresentationFormat>On-screen Show (4:3)</PresentationFormat>
  <Paragraphs>726</Paragraphs>
  <Slides>51</Slides>
  <Notes>41</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51</vt:i4>
      </vt:variant>
    </vt:vector>
  </HeadingPairs>
  <TitlesOfParts>
    <vt:vector size="61" baseType="lpstr">
      <vt:lpstr>Monaco</vt:lpstr>
      <vt:lpstr>ＭＳ Ｐゴシック</vt:lpstr>
      <vt:lpstr>宋体</vt:lpstr>
      <vt:lpstr>Arial</vt:lpstr>
      <vt:lpstr>Courier New</vt:lpstr>
      <vt:lpstr>Helvetica</vt:lpstr>
      <vt:lpstr>Times New Roman</vt:lpstr>
      <vt:lpstr>Blank Presentation</vt:lpstr>
      <vt:lpstr>1_Blank Presentation</vt:lpstr>
      <vt:lpstr>2_Blank Presentation</vt:lpstr>
      <vt:lpstr>An Overview of C++</vt:lpstr>
      <vt:lpstr>The History of C++</vt:lpstr>
      <vt:lpstr>C++ Versions</vt:lpstr>
      <vt:lpstr>Compiler vs. Interpreter</vt:lpstr>
      <vt:lpstr>Compiler vs. Interpreter</vt:lpstr>
      <vt:lpstr>The Compilation Process</vt:lpstr>
      <vt:lpstr>IDE &amp; Compiler</vt:lpstr>
      <vt:lpstr>IDE &amp; Compiler</vt:lpstr>
      <vt:lpstr>The “Hello World” Program</vt:lpstr>
      <vt:lpstr>The “Hello World” Program in C++</vt:lpstr>
      <vt:lpstr>The Structure of a C++ Program</vt:lpstr>
      <vt:lpstr>The Structure of a C++ Program</vt:lpstr>
      <vt:lpstr>The Structure of a C++ Program</vt:lpstr>
      <vt:lpstr>The Structure of a C++ Program</vt:lpstr>
      <vt:lpstr>Question</vt:lpstr>
      <vt:lpstr>C++ Programming Style Guide</vt:lpstr>
      <vt:lpstr>Variables</vt:lpstr>
      <vt:lpstr>Variables</vt:lpstr>
      <vt:lpstr>Question</vt:lpstr>
      <vt:lpstr>Variables</vt:lpstr>
      <vt:lpstr>Variable Scope</vt:lpstr>
      <vt:lpstr>Constants</vt:lpstr>
      <vt:lpstr>Constants</vt:lpstr>
      <vt:lpstr>Data Types</vt:lpstr>
      <vt:lpstr>Expressions</vt:lpstr>
      <vt:lpstr>Expressions</vt:lpstr>
      <vt:lpstr>Operators and Operands</vt:lpstr>
      <vt:lpstr>Division and Type Casts</vt:lpstr>
      <vt:lpstr>Exercise: The Pitfalls of Integer Division</vt:lpstr>
      <vt:lpstr>The Pitfalls of Integer Division</vt:lpstr>
      <vt:lpstr>The Remainder Operator</vt:lpstr>
      <vt:lpstr>Precedence</vt:lpstr>
      <vt:lpstr>Exercise: Precedence Evaluation</vt:lpstr>
      <vt:lpstr>Assignment Statements</vt:lpstr>
      <vt:lpstr>Shorthand Assignments</vt:lpstr>
      <vt:lpstr>PowerPoint Presentation</vt:lpstr>
      <vt:lpstr>Increment and Decrement Operators</vt:lpstr>
      <vt:lpstr>Boolean Expressions</vt:lpstr>
      <vt:lpstr>Notes on the Boolean Operators</vt:lpstr>
      <vt:lpstr>Short-Circuit Evaluation</vt:lpstr>
      <vt:lpstr>Statements</vt:lpstr>
      <vt:lpstr>The if Statement</vt:lpstr>
      <vt:lpstr>Common Forms of the if Statement</vt:lpstr>
      <vt:lpstr>The ?: Operator</vt:lpstr>
      <vt:lpstr>The switch Statement</vt:lpstr>
      <vt:lpstr>Example of the switch Statement  </vt:lpstr>
      <vt:lpstr>The while Statement</vt:lpstr>
      <vt:lpstr>The for Statement</vt:lpstr>
      <vt:lpstr>Comparing for and while </vt:lpstr>
      <vt:lpstr>Exercise: Reading for Statements </vt:lpstr>
      <vt:lpstr>The End</vt:lpstr>
    </vt:vector>
  </TitlesOfParts>
  <Company>Stanford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Eric Roberts</dc:creator>
  <cp:lastModifiedBy>Prof. Huang Rui (SSE)</cp:lastModifiedBy>
  <cp:revision>424</cp:revision>
  <cp:lastPrinted>2004-03-15T23:41:52Z</cp:lastPrinted>
  <dcterms:created xsi:type="dcterms:W3CDTF">2014-07-01T16:44:34Z</dcterms:created>
  <dcterms:modified xsi:type="dcterms:W3CDTF">2019-01-11T02:20:00Z</dcterms:modified>
</cp:coreProperties>
</file>